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50" r:id="rId1"/>
    <p:sldMasterId id="2147483657" r:id="rId2"/>
    <p:sldMasterId id="2147483653" r:id="rId3"/>
    <p:sldMasterId id="2147483685"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marL="0" algn="l" defTabSz="4387976" rtl="0" eaLnBrk="1" latinLnBrk="0" hangingPunct="1">
      <a:defRPr sz="8585" kern="1200">
        <a:solidFill>
          <a:schemeClr val="tx1"/>
        </a:solidFill>
        <a:latin typeface="+mn-lt"/>
        <a:ea typeface="+mn-ea"/>
        <a:cs typeface="+mn-cs"/>
      </a:defRPr>
    </a:lvl1pPr>
    <a:lvl2pPr marL="2193989" algn="l" defTabSz="4387976" rtl="0" eaLnBrk="1" latinLnBrk="0" hangingPunct="1">
      <a:defRPr sz="8585" kern="1200">
        <a:solidFill>
          <a:schemeClr val="tx1"/>
        </a:solidFill>
        <a:latin typeface="+mn-lt"/>
        <a:ea typeface="+mn-ea"/>
        <a:cs typeface="+mn-cs"/>
      </a:defRPr>
    </a:lvl2pPr>
    <a:lvl3pPr marL="4387976" algn="l" defTabSz="4387976" rtl="0" eaLnBrk="1" latinLnBrk="0" hangingPunct="1">
      <a:defRPr sz="8585" kern="1200">
        <a:solidFill>
          <a:schemeClr val="tx1"/>
        </a:solidFill>
        <a:latin typeface="+mn-lt"/>
        <a:ea typeface="+mn-ea"/>
        <a:cs typeface="+mn-cs"/>
      </a:defRPr>
    </a:lvl3pPr>
    <a:lvl4pPr marL="6581966" algn="l" defTabSz="4387976" rtl="0" eaLnBrk="1" latinLnBrk="0" hangingPunct="1">
      <a:defRPr sz="8585" kern="1200">
        <a:solidFill>
          <a:schemeClr val="tx1"/>
        </a:solidFill>
        <a:latin typeface="+mn-lt"/>
        <a:ea typeface="+mn-ea"/>
        <a:cs typeface="+mn-cs"/>
      </a:defRPr>
    </a:lvl4pPr>
    <a:lvl5pPr marL="8775954" algn="l" defTabSz="4387976" rtl="0" eaLnBrk="1" latinLnBrk="0" hangingPunct="1">
      <a:defRPr sz="8585" kern="1200">
        <a:solidFill>
          <a:schemeClr val="tx1"/>
        </a:solidFill>
        <a:latin typeface="+mn-lt"/>
        <a:ea typeface="+mn-ea"/>
        <a:cs typeface="+mn-cs"/>
      </a:defRPr>
    </a:lvl5pPr>
    <a:lvl6pPr marL="10969943" algn="l" defTabSz="4387976" rtl="0" eaLnBrk="1" latinLnBrk="0" hangingPunct="1">
      <a:defRPr sz="8585" kern="1200">
        <a:solidFill>
          <a:schemeClr val="tx1"/>
        </a:solidFill>
        <a:latin typeface="+mn-lt"/>
        <a:ea typeface="+mn-ea"/>
        <a:cs typeface="+mn-cs"/>
      </a:defRPr>
    </a:lvl6pPr>
    <a:lvl7pPr marL="13163934" algn="l" defTabSz="4387976" rtl="0" eaLnBrk="1" latinLnBrk="0" hangingPunct="1">
      <a:defRPr sz="8585" kern="1200">
        <a:solidFill>
          <a:schemeClr val="tx1"/>
        </a:solidFill>
        <a:latin typeface="+mn-lt"/>
        <a:ea typeface="+mn-ea"/>
        <a:cs typeface="+mn-cs"/>
      </a:defRPr>
    </a:lvl7pPr>
    <a:lvl8pPr marL="15357921" algn="l" defTabSz="4387976" rtl="0" eaLnBrk="1" latinLnBrk="0" hangingPunct="1">
      <a:defRPr sz="8585" kern="1200">
        <a:solidFill>
          <a:schemeClr val="tx1"/>
        </a:solidFill>
        <a:latin typeface="+mn-lt"/>
        <a:ea typeface="+mn-ea"/>
        <a:cs typeface="+mn-cs"/>
      </a:defRPr>
    </a:lvl8pPr>
    <a:lvl9pPr marL="17551910" algn="l" defTabSz="4387976" rtl="0" eaLnBrk="1" latinLnBrk="0" hangingPunct="1">
      <a:defRPr sz="858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userDrawn="1">
          <p15:clr>
            <a:srgbClr val="A4A3A4"/>
          </p15:clr>
        </p15:guide>
        <p15:guide id="2" orient="horz" pos="288" userDrawn="1">
          <p15:clr>
            <a:srgbClr val="A4A3A4"/>
          </p15:clr>
        </p15:guide>
        <p15:guide id="3" orient="horz" pos="20160" userDrawn="1">
          <p15:clr>
            <a:srgbClr val="A4A3A4"/>
          </p15:clr>
        </p15:guide>
        <p15:guide id="4" orient="horz" userDrawn="1">
          <p15:clr>
            <a:srgbClr val="A4A3A4"/>
          </p15:clr>
        </p15:guide>
        <p15:guide id="5" pos="581" userDrawn="1">
          <p15:clr>
            <a:srgbClr val="A4A3A4"/>
          </p15:clr>
        </p15:guide>
        <p15:guide id="6" pos="2706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7" name="Flora Chan" initials="FC" lastIdx="8" clrIdx="7"/>
  <p:cmAuthor id="1" name="A.KOTOULAS" initials="HELP" lastIdx="1" clrIdx="1"/>
  <p:cmAuthor id="8" name="Michael Bordieri" initials="MB" lastIdx="15" clrIdx="8"/>
  <p:cmAuthor id="2" name="A.KOTOULAS" initials="HELP - " lastIdx="1" clrIdx="2"/>
  <p:cmAuthor id="3" name="PosterPresentations.com - 510.649.3001" initials="HELP - " lastIdx="1" clrIdx="3"/>
  <p:cmAuthor id="4" name="Bordieri, Michael" initials="MJB" lastIdx="22" clrIdx="4"/>
  <p:cmAuthor id="5" name="Morgan Wild" initials="MW" lastIdx="2" clrIdx="5"/>
  <p:cmAuthor id="6" name="Bordieri, Michael" initials="BM" lastIdx="6"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4F68"/>
    <a:srgbClr val="CFE0EA"/>
    <a:srgbClr val="B3E5EF"/>
    <a:srgbClr val="8DB5CD"/>
    <a:srgbClr val="CADDE8"/>
    <a:srgbClr val="99BDD3"/>
    <a:srgbClr val="B4BCCA"/>
    <a:srgbClr val="E1E4EB"/>
    <a:srgbClr val="CDD2DE"/>
    <a:srgbClr val="3B59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006" autoAdjust="0"/>
    <p:restoredTop sz="94249" autoAdjust="0"/>
  </p:normalViewPr>
  <p:slideViewPr>
    <p:cSldViewPr snapToGrid="0" snapToObjects="1" showGuides="1">
      <p:cViewPr varScale="1">
        <p:scale>
          <a:sx n="11" d="100"/>
          <a:sy n="11" d="100"/>
        </p:scale>
        <p:origin x="1546" y="106"/>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1828800" cy="18288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7/3/2019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dirty="0"/>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7/3/2019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7976" rtl="0" eaLnBrk="1" latinLnBrk="0" hangingPunct="1">
      <a:defRPr sz="5849" kern="1200">
        <a:solidFill>
          <a:schemeClr val="tx1"/>
        </a:solidFill>
        <a:latin typeface="+mn-lt"/>
        <a:ea typeface="+mn-ea"/>
        <a:cs typeface="+mn-cs"/>
      </a:defRPr>
    </a:lvl1pPr>
    <a:lvl2pPr marL="2193989" algn="l" defTabSz="4387976" rtl="0" eaLnBrk="1" latinLnBrk="0" hangingPunct="1">
      <a:defRPr sz="5849" kern="1200">
        <a:solidFill>
          <a:schemeClr val="tx1"/>
        </a:solidFill>
        <a:latin typeface="+mn-lt"/>
        <a:ea typeface="+mn-ea"/>
        <a:cs typeface="+mn-cs"/>
      </a:defRPr>
    </a:lvl2pPr>
    <a:lvl3pPr marL="4387976" algn="l" defTabSz="4387976" rtl="0" eaLnBrk="1" latinLnBrk="0" hangingPunct="1">
      <a:defRPr sz="5849" kern="1200">
        <a:solidFill>
          <a:schemeClr val="tx1"/>
        </a:solidFill>
        <a:latin typeface="+mn-lt"/>
        <a:ea typeface="+mn-ea"/>
        <a:cs typeface="+mn-cs"/>
      </a:defRPr>
    </a:lvl3pPr>
    <a:lvl4pPr marL="6581966" algn="l" defTabSz="4387976" rtl="0" eaLnBrk="1" latinLnBrk="0" hangingPunct="1">
      <a:defRPr sz="5849" kern="1200">
        <a:solidFill>
          <a:schemeClr val="tx1"/>
        </a:solidFill>
        <a:latin typeface="+mn-lt"/>
        <a:ea typeface="+mn-ea"/>
        <a:cs typeface="+mn-cs"/>
      </a:defRPr>
    </a:lvl4pPr>
    <a:lvl5pPr marL="8775954" algn="l" defTabSz="4387976" rtl="0" eaLnBrk="1" latinLnBrk="0" hangingPunct="1">
      <a:defRPr sz="5849" kern="1200">
        <a:solidFill>
          <a:schemeClr val="tx1"/>
        </a:solidFill>
        <a:latin typeface="+mn-lt"/>
        <a:ea typeface="+mn-ea"/>
        <a:cs typeface="+mn-cs"/>
      </a:defRPr>
    </a:lvl5pPr>
    <a:lvl6pPr marL="10969943" algn="l" defTabSz="4387976" rtl="0" eaLnBrk="1" latinLnBrk="0" hangingPunct="1">
      <a:defRPr sz="5849" kern="1200">
        <a:solidFill>
          <a:schemeClr val="tx1"/>
        </a:solidFill>
        <a:latin typeface="+mn-lt"/>
        <a:ea typeface="+mn-ea"/>
        <a:cs typeface="+mn-cs"/>
      </a:defRPr>
    </a:lvl6pPr>
    <a:lvl7pPr marL="13163934" algn="l" defTabSz="4387976" rtl="0" eaLnBrk="1" latinLnBrk="0" hangingPunct="1">
      <a:defRPr sz="5849" kern="1200">
        <a:solidFill>
          <a:schemeClr val="tx1"/>
        </a:solidFill>
        <a:latin typeface="+mn-lt"/>
        <a:ea typeface="+mn-ea"/>
        <a:cs typeface="+mn-cs"/>
      </a:defRPr>
    </a:lvl7pPr>
    <a:lvl8pPr marL="15357921" algn="l" defTabSz="4387976" rtl="0" eaLnBrk="1" latinLnBrk="0" hangingPunct="1">
      <a:defRPr sz="5849" kern="1200">
        <a:solidFill>
          <a:schemeClr val="tx1"/>
        </a:solidFill>
        <a:latin typeface="+mn-lt"/>
        <a:ea typeface="+mn-ea"/>
        <a:cs typeface="+mn-cs"/>
      </a:defRPr>
    </a:lvl8pPr>
    <a:lvl9pPr marL="17551910" algn="l" defTabSz="4387976" rtl="0" eaLnBrk="1" latinLnBrk="0" hangingPunct="1">
      <a:defRPr sz="584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83993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3"/>
            <a:ext cx="1005681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45" y="5574587"/>
            <a:ext cx="10048876"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INTRODUCTION or ABSTRACT</a:t>
            </a:r>
          </a:p>
        </p:txBody>
      </p:sp>
      <p:sp>
        <p:nvSpPr>
          <p:cNvPr id="14" name="Picture Placeholder 13"/>
          <p:cNvSpPr>
            <a:spLocks noGrp="1"/>
          </p:cNvSpPr>
          <p:nvPr>
            <p:ph type="pic" sz="quarter" idx="15" hasCustomPrompt="1"/>
          </p:nvPr>
        </p:nvSpPr>
        <p:spPr>
          <a:xfrm>
            <a:off x="914402" y="11430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18" name="Picture Placeholder 13"/>
          <p:cNvSpPr>
            <a:spLocks noGrp="1"/>
          </p:cNvSpPr>
          <p:nvPr>
            <p:ph type="pic" sz="quarter" idx="18" hasCustomPrompt="1"/>
          </p:nvPr>
        </p:nvSpPr>
        <p:spPr>
          <a:xfrm>
            <a:off x="38557201" y="12192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20" name="Text Placeholder 5"/>
          <p:cNvSpPr>
            <a:spLocks noGrp="1"/>
          </p:cNvSpPr>
          <p:nvPr>
            <p:ph type="body" sz="quarter" idx="20" hasCustomPrompt="1"/>
          </p:nvPr>
        </p:nvSpPr>
        <p:spPr>
          <a:xfrm>
            <a:off x="922347" y="14238350"/>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11587166" y="6378483"/>
            <a:ext cx="1004887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1587172" y="5574587"/>
            <a:ext cx="10048876"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22258342" y="6378483"/>
            <a:ext cx="1004887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22250402" y="5574587"/>
            <a:ext cx="10058400"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32914033" y="5574587"/>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32914033" y="6378483"/>
            <a:ext cx="10047018"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32914033" y="14298576"/>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32914027" y="15011403"/>
            <a:ext cx="10052050"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32914033" y="25705237"/>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32914027" y="26433447"/>
            <a:ext cx="10052050"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111" name="Text Placeholder 5"/>
          <p:cNvSpPr>
            <a:spLocks noGrp="1"/>
          </p:cNvSpPr>
          <p:nvPr>
            <p:ph type="body" sz="quarter" idx="95"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0" name="Text Placeholder 3"/>
          <p:cNvSpPr>
            <a:spLocks noGrp="1"/>
          </p:cNvSpPr>
          <p:nvPr>
            <p:ph type="body" sz="quarter" idx="96" hasCustomPrompt="1"/>
          </p:nvPr>
        </p:nvSpPr>
        <p:spPr>
          <a:xfrm>
            <a:off x="904188" y="14951553"/>
            <a:ext cx="1005681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103" name="Text Placeholder 3"/>
          <p:cNvSpPr>
            <a:spLocks noGrp="1"/>
          </p:cNvSpPr>
          <p:nvPr>
            <p:ph type="body" sz="quarter" idx="107"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1" name="Text Placeholder 3"/>
          <p:cNvSpPr>
            <a:spLocks noGrp="1"/>
          </p:cNvSpPr>
          <p:nvPr>
            <p:ph type="body" sz="quarter" idx="116"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2" name="Text Placeholder 3"/>
          <p:cNvSpPr>
            <a:spLocks noGrp="1"/>
          </p:cNvSpPr>
          <p:nvPr>
            <p:ph type="body" sz="quarter" idx="117"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3" name="Text Placeholder 3"/>
          <p:cNvSpPr>
            <a:spLocks noGrp="1"/>
          </p:cNvSpPr>
          <p:nvPr>
            <p:ph type="body" sz="quarter" idx="118"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4" name="Text Placeholder 3"/>
          <p:cNvSpPr>
            <a:spLocks noGrp="1"/>
          </p:cNvSpPr>
          <p:nvPr>
            <p:ph type="body" sz="quarter" idx="119"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5" name="Text Placeholder 3"/>
          <p:cNvSpPr>
            <a:spLocks noGrp="1"/>
          </p:cNvSpPr>
          <p:nvPr>
            <p:ph type="body" sz="quarter" idx="120"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6" name="Text Placeholder 3"/>
          <p:cNvSpPr>
            <a:spLocks noGrp="1"/>
          </p:cNvSpPr>
          <p:nvPr>
            <p:ph type="body" sz="quarter" idx="121"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7" name="Text Placeholder 3"/>
          <p:cNvSpPr>
            <a:spLocks noGrp="1"/>
          </p:cNvSpPr>
          <p:nvPr>
            <p:ph type="body" sz="quarter" idx="122"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8" name="Text Placeholder 3"/>
          <p:cNvSpPr>
            <a:spLocks noGrp="1"/>
          </p:cNvSpPr>
          <p:nvPr>
            <p:ph type="body" sz="quarter" idx="123"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9" name="Text Placeholder 3"/>
          <p:cNvSpPr>
            <a:spLocks noGrp="1"/>
          </p:cNvSpPr>
          <p:nvPr>
            <p:ph type="body" sz="quarter" idx="124"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61" name="Text Placeholder 3"/>
          <p:cNvSpPr>
            <a:spLocks noGrp="1"/>
          </p:cNvSpPr>
          <p:nvPr>
            <p:ph type="body" sz="quarter" idx="125"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9" name="Picture Placeholder 13"/>
          <p:cNvSpPr>
            <a:spLocks noGrp="1"/>
          </p:cNvSpPr>
          <p:nvPr>
            <p:ph type="pic" sz="quarter" idx="130"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2" name="Picture Placeholder 13"/>
          <p:cNvSpPr>
            <a:spLocks noGrp="1"/>
          </p:cNvSpPr>
          <p:nvPr>
            <p:ph type="pic" sz="quarter" idx="131"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5" name="Picture Placeholder 13"/>
          <p:cNvSpPr>
            <a:spLocks noGrp="1"/>
          </p:cNvSpPr>
          <p:nvPr>
            <p:ph type="pic" sz="quarter" idx="132"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8" name="Picture Placeholder 13"/>
          <p:cNvSpPr>
            <a:spLocks noGrp="1"/>
          </p:cNvSpPr>
          <p:nvPr>
            <p:ph type="pic" sz="quarter" idx="133"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112" name="Picture Placeholder 13"/>
          <p:cNvSpPr>
            <a:spLocks noGrp="1"/>
          </p:cNvSpPr>
          <p:nvPr>
            <p:ph type="pic" sz="quarter" idx="134"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121" name="Picture Placeholder 13"/>
          <p:cNvSpPr>
            <a:spLocks noGrp="1"/>
          </p:cNvSpPr>
          <p:nvPr>
            <p:ph type="pic" sz="quarter" idx="135"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62" name="Text Placeholder 5"/>
          <p:cNvSpPr>
            <a:spLocks noGrp="1"/>
          </p:cNvSpPr>
          <p:nvPr>
            <p:ph type="body" sz="quarter" idx="136"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3" name="Text Placeholder 5"/>
          <p:cNvSpPr>
            <a:spLocks noGrp="1"/>
          </p:cNvSpPr>
          <p:nvPr>
            <p:ph type="body" sz="quarter" idx="137"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4" name="Text Placeholder 5"/>
          <p:cNvSpPr>
            <a:spLocks noGrp="1"/>
          </p:cNvSpPr>
          <p:nvPr>
            <p:ph type="body" sz="quarter" idx="138"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5" name="Text Placeholder 5"/>
          <p:cNvSpPr>
            <a:spLocks noGrp="1"/>
          </p:cNvSpPr>
          <p:nvPr>
            <p:ph type="body" sz="quarter" idx="139"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6" name="Text Placeholder 5"/>
          <p:cNvSpPr>
            <a:spLocks noGrp="1"/>
          </p:cNvSpPr>
          <p:nvPr>
            <p:ph type="body" sz="quarter" idx="140"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7" name="Text Placeholder 5"/>
          <p:cNvSpPr>
            <a:spLocks noGrp="1"/>
          </p:cNvSpPr>
          <p:nvPr>
            <p:ph type="body" sz="quarter" idx="141"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8" name="Text Placeholder 5"/>
          <p:cNvSpPr>
            <a:spLocks noGrp="1"/>
          </p:cNvSpPr>
          <p:nvPr>
            <p:ph type="body" sz="quarter" idx="142"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9" name="Text Placeholder 5"/>
          <p:cNvSpPr>
            <a:spLocks noGrp="1"/>
          </p:cNvSpPr>
          <p:nvPr>
            <p:ph type="body" sz="quarter" idx="143"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0" name="Text Placeholder 5"/>
          <p:cNvSpPr>
            <a:spLocks noGrp="1"/>
          </p:cNvSpPr>
          <p:nvPr>
            <p:ph type="body" sz="quarter" idx="144"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1" name="Text Placeholder 5"/>
          <p:cNvSpPr>
            <a:spLocks noGrp="1"/>
          </p:cNvSpPr>
          <p:nvPr>
            <p:ph type="body" sz="quarter" idx="145"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2" name="Text Placeholder 5"/>
          <p:cNvSpPr>
            <a:spLocks noGrp="1"/>
          </p:cNvSpPr>
          <p:nvPr>
            <p:ph type="body" sz="quarter" idx="146"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3" name="Text Placeholder 5"/>
          <p:cNvSpPr>
            <a:spLocks noGrp="1"/>
          </p:cNvSpPr>
          <p:nvPr>
            <p:ph type="body" sz="quarter" idx="147"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4" name="Text Placeholder 5"/>
          <p:cNvSpPr>
            <a:spLocks noGrp="1"/>
          </p:cNvSpPr>
          <p:nvPr>
            <p:ph type="body" sz="quarter" idx="148"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5" name="Text Placeholder 5"/>
          <p:cNvSpPr>
            <a:spLocks noGrp="1"/>
          </p:cNvSpPr>
          <p:nvPr>
            <p:ph type="body" sz="quarter" idx="149"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7" name="Text Placeholder 76"/>
          <p:cNvSpPr>
            <a:spLocks noGrp="1"/>
          </p:cNvSpPr>
          <p:nvPr>
            <p:ph type="body" sz="quarter" idx="150" hasCustomPrompt="1"/>
          </p:nvPr>
        </p:nvSpPr>
        <p:spPr>
          <a:xfrm>
            <a:off x="5932598" y="3383947"/>
            <a:ext cx="31998968" cy="1280160"/>
          </a:xfrm>
          <a:prstGeom prst="rect">
            <a:avLst/>
          </a:prstGeom>
        </p:spPr>
        <p:txBody>
          <a:bodyPr lIns="73475" tIns="36738" rIns="73475" bIns="36738">
            <a:normAutofit/>
          </a:bodyPr>
          <a:lstStyle>
            <a:lvl1pPr algn="ctr">
              <a:buFontTx/>
              <a:buNone/>
              <a:defRPr sz="57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affiliations</a:t>
            </a:r>
          </a:p>
        </p:txBody>
      </p:sp>
      <p:sp>
        <p:nvSpPr>
          <p:cNvPr id="78" name="Text Placeholder 76"/>
          <p:cNvSpPr>
            <a:spLocks noGrp="1"/>
          </p:cNvSpPr>
          <p:nvPr>
            <p:ph type="body" sz="quarter" idx="151" hasCustomPrompt="1"/>
          </p:nvPr>
        </p:nvSpPr>
        <p:spPr>
          <a:xfrm>
            <a:off x="5932598" y="2103787"/>
            <a:ext cx="31998968" cy="1280160"/>
          </a:xfrm>
          <a:prstGeom prst="rect">
            <a:avLst/>
          </a:prstGeom>
        </p:spPr>
        <p:txBody>
          <a:bodyPr lIns="73475" tIns="36738" rIns="73475" bIns="36738" anchor="t" anchorCtr="1">
            <a:normAutofit/>
          </a:bodyPr>
          <a:lstStyle>
            <a:lvl1pPr algn="ctr">
              <a:buFontTx/>
              <a:buNone/>
              <a:defRPr sz="840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authors</a:t>
            </a:r>
          </a:p>
        </p:txBody>
      </p:sp>
      <p:sp>
        <p:nvSpPr>
          <p:cNvPr id="79" name="Text Placeholder 76"/>
          <p:cNvSpPr>
            <a:spLocks noGrp="1"/>
          </p:cNvSpPr>
          <p:nvPr>
            <p:ph type="body" sz="quarter" idx="153" hasCustomPrompt="1"/>
          </p:nvPr>
        </p:nvSpPr>
        <p:spPr>
          <a:xfrm>
            <a:off x="5932598" y="465812"/>
            <a:ext cx="31998968" cy="1637974"/>
          </a:xfrm>
          <a:prstGeom prst="rect">
            <a:avLst/>
          </a:prstGeom>
        </p:spPr>
        <p:txBody>
          <a:bodyPr lIns="73475" tIns="36738" rIns="73475" bIns="36738" anchor="t" anchorCtr="1">
            <a:normAutofit/>
          </a:bodyPr>
          <a:lstStyle>
            <a:lvl1pPr algn="ctr">
              <a:buFontTx/>
              <a:buNone/>
              <a:defRPr sz="111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7/3/2019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41391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3686861" y="2263243"/>
            <a:ext cx="15800832" cy="8339328"/>
          </a:xfrm>
        </p:spPr>
        <p:txBody>
          <a:bodyPr>
            <a:noAutofit/>
          </a:bodyPr>
          <a:lstStyle>
            <a:lvl1pPr>
              <a:lnSpc>
                <a:spcPct val="80000"/>
              </a:lnSpc>
              <a:defRPr sz="17280"/>
            </a:lvl1pPr>
          </a:lstStyle>
          <a:p>
            <a:r>
              <a:rPr lang="en-US"/>
              <a:t>Click to edit Master title style</a:t>
            </a:r>
            <a:endParaRPr lang="en-US" dirty="0"/>
          </a:p>
        </p:txBody>
      </p:sp>
      <p:sp>
        <p:nvSpPr>
          <p:cNvPr id="3" name="Content Placeholder 2"/>
          <p:cNvSpPr>
            <a:spLocks noGrp="1"/>
          </p:cNvSpPr>
          <p:nvPr>
            <p:ph idx="1"/>
          </p:nvPr>
        </p:nvSpPr>
        <p:spPr>
          <a:xfrm>
            <a:off x="20574000" y="3950208"/>
            <a:ext cx="20442326" cy="24886310"/>
          </a:xfrm>
        </p:spPr>
        <p:txBody>
          <a:bodyPr>
            <a:normAutofit/>
          </a:bodyPr>
          <a:lstStyle>
            <a:lvl1pPr>
              <a:defRPr sz="9600"/>
            </a:lvl1pPr>
            <a:lvl2pPr>
              <a:defRPr sz="7680"/>
            </a:lvl2pPr>
            <a:lvl3pPr>
              <a:defRPr sz="5760"/>
            </a:lvl3pPr>
            <a:lvl4pPr>
              <a:defRPr sz="5760"/>
            </a:lvl4pPr>
            <a:lvl5pPr>
              <a:defRPr sz="5760"/>
            </a:lvl5pPr>
            <a:lvl6pPr>
              <a:defRPr sz="5760"/>
            </a:lvl6pPr>
            <a:lvl7pPr>
              <a:defRPr sz="5760"/>
            </a:lvl7pPr>
            <a:lvl8pPr>
              <a:defRPr sz="5760"/>
            </a:lvl8pPr>
            <a:lvl9pPr>
              <a:defRPr sz="57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686861" y="10836029"/>
            <a:ext cx="15800832" cy="18059011"/>
          </a:xfrm>
        </p:spPr>
        <p:txBody>
          <a:bodyPr lIns="91440" rIns="91440">
            <a:normAutofit/>
          </a:bodyPr>
          <a:lstStyle>
            <a:lvl1pPr marL="0" indent="0">
              <a:lnSpc>
                <a:spcPct val="108000"/>
              </a:lnSpc>
              <a:spcBef>
                <a:spcPts val="2880"/>
              </a:spcBef>
              <a:buNone/>
              <a:defRPr sz="768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80121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0" y="23808662"/>
            <a:ext cx="27980640" cy="7022592"/>
          </a:xfrm>
        </p:spPr>
        <p:txBody>
          <a:bodyPr anchor="ctr">
            <a:normAutofit/>
          </a:bodyPr>
          <a:lstStyle>
            <a:lvl1pPr algn="r">
              <a:defRPr sz="21120" spc="96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5"/>
            <a:ext cx="43880227" cy="21945600"/>
          </a:xfrm>
          <a:solidFill>
            <a:schemeClr val="accent1">
              <a:lumMod val="60000"/>
              <a:lumOff val="40000"/>
            </a:schemeClr>
          </a:solidFill>
        </p:spPr>
        <p:txBody>
          <a:bodyPr lIns="457200" tIns="365760"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dirty="0"/>
              <a:t>Click icon to add picture</a:t>
            </a:r>
          </a:p>
        </p:txBody>
      </p:sp>
      <p:sp>
        <p:nvSpPr>
          <p:cNvPr id="4" name="Text Placeholder 3"/>
          <p:cNvSpPr>
            <a:spLocks noGrp="1"/>
          </p:cNvSpPr>
          <p:nvPr>
            <p:ph type="body" sz="half" idx="2"/>
          </p:nvPr>
        </p:nvSpPr>
        <p:spPr>
          <a:xfrm>
            <a:off x="30998160" y="23808662"/>
            <a:ext cx="11521440" cy="7022592"/>
          </a:xfrm>
        </p:spPr>
        <p:txBody>
          <a:bodyPr lIns="91440" rIns="91440" anchor="ctr">
            <a:normAutofit/>
          </a:bodyPr>
          <a:lstStyle>
            <a:lvl1pPr marL="0" indent="0">
              <a:lnSpc>
                <a:spcPct val="100000"/>
              </a:lnSpc>
              <a:spcBef>
                <a:spcPts val="0"/>
              </a:spcBef>
              <a:buNone/>
              <a:defRPr sz="7680">
                <a:solidFill>
                  <a:schemeClr val="tx1">
                    <a:lumMod val="95000"/>
                    <a:lumOff val="5000"/>
                  </a:schemeClr>
                </a:solidFill>
              </a:defRPr>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9CDD058F-B960-4439-B370-43D89816EE05}" type="datetimeFigureOut">
              <a:rPr lang="en-US" smtClean="0"/>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29B06-CF2A-459A-8CBC-F18C1D67D2BB}" type="slidenum">
              <a:rPr lang="en-US" smtClean="0"/>
              <a:t>‹#›</a:t>
            </a:fld>
            <a:endParaRPr lang="en-US" dirty="0"/>
          </a:p>
        </p:txBody>
      </p:sp>
      <p:cxnSp>
        <p:nvCxnSpPr>
          <p:cNvPr id="8" name="Straight Connector 7"/>
          <p:cNvCxnSpPr/>
          <p:nvPr/>
        </p:nvCxnSpPr>
        <p:spPr>
          <a:xfrm flipV="1">
            <a:off x="30192634" y="25267709"/>
            <a:ext cx="0" cy="43891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0592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79955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7" y="3657600"/>
            <a:ext cx="9464040" cy="2596896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3566167" y="3657600"/>
            <a:ext cx="27294840" cy="259689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36210240" y="833102"/>
            <a:ext cx="0" cy="329184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0157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3"/>
            <a:ext cx="1005681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45" y="5574587"/>
            <a:ext cx="10048876"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INTRODUCTION or ABSTRACT</a:t>
            </a:r>
          </a:p>
        </p:txBody>
      </p:sp>
      <p:sp>
        <p:nvSpPr>
          <p:cNvPr id="14" name="Picture Placeholder 13"/>
          <p:cNvSpPr>
            <a:spLocks noGrp="1"/>
          </p:cNvSpPr>
          <p:nvPr>
            <p:ph type="pic" sz="quarter" idx="15" hasCustomPrompt="1"/>
          </p:nvPr>
        </p:nvSpPr>
        <p:spPr>
          <a:xfrm>
            <a:off x="914402" y="11430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18" name="Picture Placeholder 13"/>
          <p:cNvSpPr>
            <a:spLocks noGrp="1"/>
          </p:cNvSpPr>
          <p:nvPr>
            <p:ph type="pic" sz="quarter" idx="18" hasCustomPrompt="1"/>
          </p:nvPr>
        </p:nvSpPr>
        <p:spPr>
          <a:xfrm>
            <a:off x="38557201" y="12192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20" name="Text Placeholder 5"/>
          <p:cNvSpPr>
            <a:spLocks noGrp="1"/>
          </p:cNvSpPr>
          <p:nvPr>
            <p:ph type="body" sz="quarter" idx="20" hasCustomPrompt="1"/>
          </p:nvPr>
        </p:nvSpPr>
        <p:spPr>
          <a:xfrm>
            <a:off x="922347" y="14238350"/>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11587166" y="6378483"/>
            <a:ext cx="1004887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1587172" y="5574587"/>
            <a:ext cx="10048876"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22258342" y="6378483"/>
            <a:ext cx="1004887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22250402" y="5574587"/>
            <a:ext cx="10058400"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32914033" y="5574587"/>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32914033" y="6378483"/>
            <a:ext cx="10047018"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32914033" y="14298576"/>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32914027" y="15011403"/>
            <a:ext cx="10052050"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32914033" y="25705237"/>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32914027" y="26433447"/>
            <a:ext cx="10052050"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111" name="Text Placeholder 5"/>
          <p:cNvSpPr>
            <a:spLocks noGrp="1"/>
          </p:cNvSpPr>
          <p:nvPr>
            <p:ph type="body" sz="quarter" idx="95"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0" name="Text Placeholder 3"/>
          <p:cNvSpPr>
            <a:spLocks noGrp="1"/>
          </p:cNvSpPr>
          <p:nvPr>
            <p:ph type="body" sz="quarter" idx="96" hasCustomPrompt="1"/>
          </p:nvPr>
        </p:nvSpPr>
        <p:spPr>
          <a:xfrm>
            <a:off x="904188" y="14951553"/>
            <a:ext cx="1005681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103" name="Text Placeholder 3"/>
          <p:cNvSpPr>
            <a:spLocks noGrp="1"/>
          </p:cNvSpPr>
          <p:nvPr>
            <p:ph type="body" sz="quarter" idx="107"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1" name="Text Placeholder 3"/>
          <p:cNvSpPr>
            <a:spLocks noGrp="1"/>
          </p:cNvSpPr>
          <p:nvPr>
            <p:ph type="body" sz="quarter" idx="116"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2" name="Text Placeholder 3"/>
          <p:cNvSpPr>
            <a:spLocks noGrp="1"/>
          </p:cNvSpPr>
          <p:nvPr>
            <p:ph type="body" sz="quarter" idx="117"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3" name="Text Placeholder 3"/>
          <p:cNvSpPr>
            <a:spLocks noGrp="1"/>
          </p:cNvSpPr>
          <p:nvPr>
            <p:ph type="body" sz="quarter" idx="118"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4" name="Text Placeholder 3"/>
          <p:cNvSpPr>
            <a:spLocks noGrp="1"/>
          </p:cNvSpPr>
          <p:nvPr>
            <p:ph type="body" sz="quarter" idx="119"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5" name="Text Placeholder 3"/>
          <p:cNvSpPr>
            <a:spLocks noGrp="1"/>
          </p:cNvSpPr>
          <p:nvPr>
            <p:ph type="body" sz="quarter" idx="120"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6" name="Text Placeholder 3"/>
          <p:cNvSpPr>
            <a:spLocks noGrp="1"/>
          </p:cNvSpPr>
          <p:nvPr>
            <p:ph type="body" sz="quarter" idx="121"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7" name="Text Placeholder 3"/>
          <p:cNvSpPr>
            <a:spLocks noGrp="1"/>
          </p:cNvSpPr>
          <p:nvPr>
            <p:ph type="body" sz="quarter" idx="122"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8" name="Text Placeholder 3"/>
          <p:cNvSpPr>
            <a:spLocks noGrp="1"/>
          </p:cNvSpPr>
          <p:nvPr>
            <p:ph type="body" sz="quarter" idx="123"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9" name="Text Placeholder 3"/>
          <p:cNvSpPr>
            <a:spLocks noGrp="1"/>
          </p:cNvSpPr>
          <p:nvPr>
            <p:ph type="body" sz="quarter" idx="124"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61" name="Text Placeholder 3"/>
          <p:cNvSpPr>
            <a:spLocks noGrp="1"/>
          </p:cNvSpPr>
          <p:nvPr>
            <p:ph type="body" sz="quarter" idx="125"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9" name="Picture Placeholder 13"/>
          <p:cNvSpPr>
            <a:spLocks noGrp="1"/>
          </p:cNvSpPr>
          <p:nvPr>
            <p:ph type="pic" sz="quarter" idx="130"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2" name="Picture Placeholder 13"/>
          <p:cNvSpPr>
            <a:spLocks noGrp="1"/>
          </p:cNvSpPr>
          <p:nvPr>
            <p:ph type="pic" sz="quarter" idx="131"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5" name="Picture Placeholder 13"/>
          <p:cNvSpPr>
            <a:spLocks noGrp="1"/>
          </p:cNvSpPr>
          <p:nvPr>
            <p:ph type="pic" sz="quarter" idx="132"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8" name="Picture Placeholder 13"/>
          <p:cNvSpPr>
            <a:spLocks noGrp="1"/>
          </p:cNvSpPr>
          <p:nvPr>
            <p:ph type="pic" sz="quarter" idx="133"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112" name="Picture Placeholder 13"/>
          <p:cNvSpPr>
            <a:spLocks noGrp="1"/>
          </p:cNvSpPr>
          <p:nvPr>
            <p:ph type="pic" sz="quarter" idx="134"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121" name="Picture Placeholder 13"/>
          <p:cNvSpPr>
            <a:spLocks noGrp="1"/>
          </p:cNvSpPr>
          <p:nvPr>
            <p:ph type="pic" sz="quarter" idx="135"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62" name="Text Placeholder 5"/>
          <p:cNvSpPr>
            <a:spLocks noGrp="1"/>
          </p:cNvSpPr>
          <p:nvPr>
            <p:ph type="body" sz="quarter" idx="136"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3" name="Text Placeholder 5"/>
          <p:cNvSpPr>
            <a:spLocks noGrp="1"/>
          </p:cNvSpPr>
          <p:nvPr>
            <p:ph type="body" sz="quarter" idx="137"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4" name="Text Placeholder 5"/>
          <p:cNvSpPr>
            <a:spLocks noGrp="1"/>
          </p:cNvSpPr>
          <p:nvPr>
            <p:ph type="body" sz="quarter" idx="138"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5" name="Text Placeholder 5"/>
          <p:cNvSpPr>
            <a:spLocks noGrp="1"/>
          </p:cNvSpPr>
          <p:nvPr>
            <p:ph type="body" sz="quarter" idx="139"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6" name="Text Placeholder 5"/>
          <p:cNvSpPr>
            <a:spLocks noGrp="1"/>
          </p:cNvSpPr>
          <p:nvPr>
            <p:ph type="body" sz="quarter" idx="140"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7" name="Text Placeholder 5"/>
          <p:cNvSpPr>
            <a:spLocks noGrp="1"/>
          </p:cNvSpPr>
          <p:nvPr>
            <p:ph type="body" sz="quarter" idx="141"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8" name="Text Placeholder 5"/>
          <p:cNvSpPr>
            <a:spLocks noGrp="1"/>
          </p:cNvSpPr>
          <p:nvPr>
            <p:ph type="body" sz="quarter" idx="142"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9" name="Text Placeholder 5"/>
          <p:cNvSpPr>
            <a:spLocks noGrp="1"/>
          </p:cNvSpPr>
          <p:nvPr>
            <p:ph type="body" sz="quarter" idx="143"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0" name="Text Placeholder 5"/>
          <p:cNvSpPr>
            <a:spLocks noGrp="1"/>
          </p:cNvSpPr>
          <p:nvPr>
            <p:ph type="body" sz="quarter" idx="144"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1" name="Text Placeholder 5"/>
          <p:cNvSpPr>
            <a:spLocks noGrp="1"/>
          </p:cNvSpPr>
          <p:nvPr>
            <p:ph type="body" sz="quarter" idx="145"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2" name="Text Placeholder 5"/>
          <p:cNvSpPr>
            <a:spLocks noGrp="1"/>
          </p:cNvSpPr>
          <p:nvPr>
            <p:ph type="body" sz="quarter" idx="146"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3" name="Text Placeholder 5"/>
          <p:cNvSpPr>
            <a:spLocks noGrp="1"/>
          </p:cNvSpPr>
          <p:nvPr>
            <p:ph type="body" sz="quarter" idx="147"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4" name="Text Placeholder 5"/>
          <p:cNvSpPr>
            <a:spLocks noGrp="1"/>
          </p:cNvSpPr>
          <p:nvPr>
            <p:ph type="body" sz="quarter" idx="148"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5" name="Text Placeholder 5"/>
          <p:cNvSpPr>
            <a:spLocks noGrp="1"/>
          </p:cNvSpPr>
          <p:nvPr>
            <p:ph type="body" sz="quarter" idx="149"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7" name="Text Placeholder 76"/>
          <p:cNvSpPr>
            <a:spLocks noGrp="1"/>
          </p:cNvSpPr>
          <p:nvPr>
            <p:ph type="body" sz="quarter" idx="150" hasCustomPrompt="1"/>
          </p:nvPr>
        </p:nvSpPr>
        <p:spPr>
          <a:xfrm>
            <a:off x="5932598" y="3383947"/>
            <a:ext cx="31998968" cy="1280160"/>
          </a:xfrm>
          <a:prstGeom prst="rect">
            <a:avLst/>
          </a:prstGeom>
        </p:spPr>
        <p:txBody>
          <a:bodyPr lIns="73475" tIns="36738" rIns="73475" bIns="36738">
            <a:normAutofit/>
          </a:bodyPr>
          <a:lstStyle>
            <a:lvl1pPr algn="ctr">
              <a:buFontTx/>
              <a:buNone/>
              <a:defRPr sz="57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affiliations</a:t>
            </a:r>
          </a:p>
        </p:txBody>
      </p:sp>
      <p:sp>
        <p:nvSpPr>
          <p:cNvPr id="78" name="Text Placeholder 76"/>
          <p:cNvSpPr>
            <a:spLocks noGrp="1"/>
          </p:cNvSpPr>
          <p:nvPr>
            <p:ph type="body" sz="quarter" idx="151" hasCustomPrompt="1"/>
          </p:nvPr>
        </p:nvSpPr>
        <p:spPr>
          <a:xfrm>
            <a:off x="5932598" y="2103787"/>
            <a:ext cx="31998968" cy="1280160"/>
          </a:xfrm>
          <a:prstGeom prst="rect">
            <a:avLst/>
          </a:prstGeom>
        </p:spPr>
        <p:txBody>
          <a:bodyPr lIns="73475" tIns="36738" rIns="73475" bIns="36738" anchor="t" anchorCtr="1">
            <a:normAutofit/>
          </a:bodyPr>
          <a:lstStyle>
            <a:lvl1pPr algn="ctr">
              <a:buFontTx/>
              <a:buNone/>
              <a:defRPr sz="840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authors</a:t>
            </a:r>
          </a:p>
        </p:txBody>
      </p:sp>
      <p:sp>
        <p:nvSpPr>
          <p:cNvPr id="79" name="Text Placeholder 76"/>
          <p:cNvSpPr>
            <a:spLocks noGrp="1"/>
          </p:cNvSpPr>
          <p:nvPr>
            <p:ph type="body" sz="quarter" idx="153" hasCustomPrompt="1"/>
          </p:nvPr>
        </p:nvSpPr>
        <p:spPr>
          <a:xfrm>
            <a:off x="5932598" y="465812"/>
            <a:ext cx="31998968" cy="1637974"/>
          </a:xfrm>
          <a:prstGeom prst="rect">
            <a:avLst/>
          </a:prstGeom>
        </p:spPr>
        <p:txBody>
          <a:bodyPr lIns="73475" tIns="36738" rIns="73475" bIns="36738" anchor="t" anchorCtr="1">
            <a:normAutofit/>
          </a:bodyPr>
          <a:lstStyle>
            <a:lvl1pPr algn="ctr">
              <a:buFontTx/>
              <a:buNone/>
              <a:defRPr sz="111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title</a:t>
            </a:r>
          </a:p>
        </p:txBody>
      </p:sp>
    </p:spTree>
    <p:extLst>
      <p:ext uri="{BB962C8B-B14F-4D97-AF65-F5344CB8AC3E}">
        <p14:creationId xmlns:p14="http://schemas.microsoft.com/office/powerpoint/2010/main" val="1907496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9" y="6295356"/>
            <a:ext cx="13591277"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40" y="5457830"/>
            <a:ext cx="13573125"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INTRODUCTION or ABSTRACT</a:t>
            </a:r>
          </a:p>
        </p:txBody>
      </p:sp>
      <p:sp>
        <p:nvSpPr>
          <p:cNvPr id="14" name="Picture Placeholder 13"/>
          <p:cNvSpPr>
            <a:spLocks noGrp="1"/>
          </p:cNvSpPr>
          <p:nvPr>
            <p:ph type="pic" sz="quarter" idx="15" hasCustomPrompt="1"/>
          </p:nvPr>
        </p:nvSpPr>
        <p:spPr>
          <a:xfrm>
            <a:off x="914402" y="11430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18" name="Picture Placeholder 13"/>
          <p:cNvSpPr>
            <a:spLocks noGrp="1"/>
          </p:cNvSpPr>
          <p:nvPr>
            <p:ph type="pic" sz="quarter" idx="18" hasCustomPrompt="1"/>
          </p:nvPr>
        </p:nvSpPr>
        <p:spPr>
          <a:xfrm>
            <a:off x="38557201" y="12192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19" name="Text Placeholder 3"/>
          <p:cNvSpPr>
            <a:spLocks noGrp="1"/>
          </p:cNvSpPr>
          <p:nvPr>
            <p:ph type="body" sz="quarter" idx="19" hasCustomPrompt="1"/>
          </p:nvPr>
        </p:nvSpPr>
        <p:spPr>
          <a:xfrm>
            <a:off x="922344" y="18240480"/>
            <a:ext cx="13592864"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942081" y="17435064"/>
            <a:ext cx="13573125"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5154278" y="21595086"/>
            <a:ext cx="13571534"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5154278" y="20765498"/>
            <a:ext cx="13571534"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15162215" y="6295356"/>
            <a:ext cx="13571534"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5154286" y="5457830"/>
            <a:ext cx="13579475"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9395744" y="5457830"/>
            <a:ext cx="13576029"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9395744" y="6295356"/>
            <a:ext cx="13576029"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9395744" y="17402957"/>
            <a:ext cx="13576029"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9390716" y="18157353"/>
            <a:ext cx="13581061"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9395744" y="25871495"/>
            <a:ext cx="13576029"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9395748" y="26625889"/>
            <a:ext cx="13581061"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71" name="Text Placeholder 5"/>
          <p:cNvSpPr>
            <a:spLocks noGrp="1"/>
          </p:cNvSpPr>
          <p:nvPr>
            <p:ph type="body" sz="quarter" idx="95"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2" name="Text Placeholder 3"/>
          <p:cNvSpPr>
            <a:spLocks noGrp="1"/>
          </p:cNvSpPr>
          <p:nvPr>
            <p:ph type="body" sz="quarter" idx="107"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3" name="Text Placeholder 3"/>
          <p:cNvSpPr>
            <a:spLocks noGrp="1"/>
          </p:cNvSpPr>
          <p:nvPr>
            <p:ph type="body" sz="quarter" idx="116"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4" name="Text Placeholder 3"/>
          <p:cNvSpPr>
            <a:spLocks noGrp="1"/>
          </p:cNvSpPr>
          <p:nvPr>
            <p:ph type="body" sz="quarter" idx="117"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5" name="Text Placeholder 3"/>
          <p:cNvSpPr>
            <a:spLocks noGrp="1"/>
          </p:cNvSpPr>
          <p:nvPr>
            <p:ph type="body" sz="quarter" idx="118"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6" name="Text Placeholder 3"/>
          <p:cNvSpPr>
            <a:spLocks noGrp="1"/>
          </p:cNvSpPr>
          <p:nvPr>
            <p:ph type="body" sz="quarter" idx="119"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7" name="Text Placeholder 3"/>
          <p:cNvSpPr>
            <a:spLocks noGrp="1"/>
          </p:cNvSpPr>
          <p:nvPr>
            <p:ph type="body" sz="quarter" idx="120"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8" name="Text Placeholder 3"/>
          <p:cNvSpPr>
            <a:spLocks noGrp="1"/>
          </p:cNvSpPr>
          <p:nvPr>
            <p:ph type="body" sz="quarter" idx="121"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9" name="Text Placeholder 3"/>
          <p:cNvSpPr>
            <a:spLocks noGrp="1"/>
          </p:cNvSpPr>
          <p:nvPr>
            <p:ph type="body" sz="quarter" idx="122"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0" name="Text Placeholder 3"/>
          <p:cNvSpPr>
            <a:spLocks noGrp="1"/>
          </p:cNvSpPr>
          <p:nvPr>
            <p:ph type="body" sz="quarter" idx="123"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1" name="Text Placeholder 3"/>
          <p:cNvSpPr>
            <a:spLocks noGrp="1"/>
          </p:cNvSpPr>
          <p:nvPr>
            <p:ph type="body" sz="quarter" idx="124"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2" name="Text Placeholder 3"/>
          <p:cNvSpPr>
            <a:spLocks noGrp="1"/>
          </p:cNvSpPr>
          <p:nvPr>
            <p:ph type="body" sz="quarter" idx="125"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8" name="Picture Placeholder 13"/>
          <p:cNvSpPr>
            <a:spLocks noGrp="1"/>
          </p:cNvSpPr>
          <p:nvPr>
            <p:ph type="pic" sz="quarter" idx="130"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9" name="Picture Placeholder 13"/>
          <p:cNvSpPr>
            <a:spLocks noGrp="1"/>
          </p:cNvSpPr>
          <p:nvPr>
            <p:ph type="pic" sz="quarter" idx="131"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0" name="Picture Placeholder 13"/>
          <p:cNvSpPr>
            <a:spLocks noGrp="1"/>
          </p:cNvSpPr>
          <p:nvPr>
            <p:ph type="pic" sz="quarter" idx="132"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1" name="Picture Placeholder 13"/>
          <p:cNvSpPr>
            <a:spLocks noGrp="1"/>
          </p:cNvSpPr>
          <p:nvPr>
            <p:ph type="pic" sz="quarter" idx="133"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2" name="Picture Placeholder 13"/>
          <p:cNvSpPr>
            <a:spLocks noGrp="1"/>
          </p:cNvSpPr>
          <p:nvPr>
            <p:ph type="pic" sz="quarter" idx="134"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3" name="Picture Placeholder 13"/>
          <p:cNvSpPr>
            <a:spLocks noGrp="1"/>
          </p:cNvSpPr>
          <p:nvPr>
            <p:ph type="pic" sz="quarter" idx="135"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4" name="Text Placeholder 5"/>
          <p:cNvSpPr>
            <a:spLocks noGrp="1"/>
          </p:cNvSpPr>
          <p:nvPr>
            <p:ph type="body" sz="quarter" idx="136"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5" name="Text Placeholder 5"/>
          <p:cNvSpPr>
            <a:spLocks noGrp="1"/>
          </p:cNvSpPr>
          <p:nvPr>
            <p:ph type="body" sz="quarter" idx="137"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6" name="Text Placeholder 5"/>
          <p:cNvSpPr>
            <a:spLocks noGrp="1"/>
          </p:cNvSpPr>
          <p:nvPr>
            <p:ph type="body" sz="quarter" idx="138"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7" name="Text Placeholder 5"/>
          <p:cNvSpPr>
            <a:spLocks noGrp="1"/>
          </p:cNvSpPr>
          <p:nvPr>
            <p:ph type="body" sz="quarter" idx="139"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8" name="Text Placeholder 5"/>
          <p:cNvSpPr>
            <a:spLocks noGrp="1"/>
          </p:cNvSpPr>
          <p:nvPr>
            <p:ph type="body" sz="quarter" idx="140"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9" name="Text Placeholder 5"/>
          <p:cNvSpPr>
            <a:spLocks noGrp="1"/>
          </p:cNvSpPr>
          <p:nvPr>
            <p:ph type="body" sz="quarter" idx="141"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0" name="Text Placeholder 5"/>
          <p:cNvSpPr>
            <a:spLocks noGrp="1"/>
          </p:cNvSpPr>
          <p:nvPr>
            <p:ph type="body" sz="quarter" idx="142"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1" name="Text Placeholder 5"/>
          <p:cNvSpPr>
            <a:spLocks noGrp="1"/>
          </p:cNvSpPr>
          <p:nvPr>
            <p:ph type="body" sz="quarter" idx="143"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2" name="Text Placeholder 5"/>
          <p:cNvSpPr>
            <a:spLocks noGrp="1"/>
          </p:cNvSpPr>
          <p:nvPr>
            <p:ph type="body" sz="quarter" idx="144"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3" name="Text Placeholder 5"/>
          <p:cNvSpPr>
            <a:spLocks noGrp="1"/>
          </p:cNvSpPr>
          <p:nvPr>
            <p:ph type="body" sz="quarter" idx="145"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4" name="Text Placeholder 5"/>
          <p:cNvSpPr>
            <a:spLocks noGrp="1"/>
          </p:cNvSpPr>
          <p:nvPr>
            <p:ph type="body" sz="quarter" idx="146"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5" name="Text Placeholder 5"/>
          <p:cNvSpPr>
            <a:spLocks noGrp="1"/>
          </p:cNvSpPr>
          <p:nvPr>
            <p:ph type="body" sz="quarter" idx="147"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6" name="Text Placeholder 5"/>
          <p:cNvSpPr>
            <a:spLocks noGrp="1"/>
          </p:cNvSpPr>
          <p:nvPr>
            <p:ph type="body" sz="quarter" idx="148"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7" name="Text Placeholder 5"/>
          <p:cNvSpPr>
            <a:spLocks noGrp="1"/>
          </p:cNvSpPr>
          <p:nvPr>
            <p:ph type="body" sz="quarter" idx="149" hasCustomPrompt="1"/>
          </p:nvPr>
        </p:nvSpPr>
        <p:spPr>
          <a:xfrm>
            <a:off x="-13906858" y="17058041"/>
            <a:ext cx="13569696"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4" name="Text Placeholder 76"/>
          <p:cNvSpPr>
            <a:spLocks noGrp="1"/>
          </p:cNvSpPr>
          <p:nvPr>
            <p:ph type="body" sz="quarter" idx="150" hasCustomPrompt="1"/>
          </p:nvPr>
        </p:nvSpPr>
        <p:spPr>
          <a:xfrm>
            <a:off x="5932598" y="3383947"/>
            <a:ext cx="31998968" cy="1280160"/>
          </a:xfrm>
          <a:prstGeom prst="rect">
            <a:avLst/>
          </a:prstGeom>
        </p:spPr>
        <p:txBody>
          <a:bodyPr lIns="73475" tIns="36738" rIns="73475" bIns="36738">
            <a:normAutofit/>
          </a:bodyPr>
          <a:lstStyle>
            <a:lvl1pPr algn="ctr">
              <a:buFontTx/>
              <a:buNone/>
              <a:defRPr sz="57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affiliations</a:t>
            </a:r>
          </a:p>
        </p:txBody>
      </p:sp>
      <p:sp>
        <p:nvSpPr>
          <p:cNvPr id="65" name="Text Placeholder 76"/>
          <p:cNvSpPr>
            <a:spLocks noGrp="1"/>
          </p:cNvSpPr>
          <p:nvPr>
            <p:ph type="body" sz="quarter" idx="151" hasCustomPrompt="1"/>
          </p:nvPr>
        </p:nvSpPr>
        <p:spPr>
          <a:xfrm>
            <a:off x="5932598" y="2103787"/>
            <a:ext cx="31998968" cy="1280160"/>
          </a:xfrm>
          <a:prstGeom prst="rect">
            <a:avLst/>
          </a:prstGeom>
        </p:spPr>
        <p:txBody>
          <a:bodyPr lIns="73475" tIns="36738" rIns="73475" bIns="36738" anchor="t" anchorCtr="1">
            <a:normAutofit/>
          </a:bodyPr>
          <a:lstStyle>
            <a:lvl1pPr algn="ctr">
              <a:buFontTx/>
              <a:buNone/>
              <a:defRPr sz="840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authors</a:t>
            </a:r>
          </a:p>
        </p:txBody>
      </p:sp>
      <p:sp>
        <p:nvSpPr>
          <p:cNvPr id="66" name="Text Placeholder 76"/>
          <p:cNvSpPr>
            <a:spLocks noGrp="1"/>
          </p:cNvSpPr>
          <p:nvPr>
            <p:ph type="body" sz="quarter" idx="153" hasCustomPrompt="1"/>
          </p:nvPr>
        </p:nvSpPr>
        <p:spPr>
          <a:xfrm>
            <a:off x="5932598" y="465812"/>
            <a:ext cx="31998968" cy="1637974"/>
          </a:xfrm>
          <a:prstGeom prst="rect">
            <a:avLst/>
          </a:prstGeom>
        </p:spPr>
        <p:txBody>
          <a:bodyPr lIns="73475" tIns="36738" rIns="73475" bIns="36738" anchor="t" anchorCtr="1">
            <a:normAutofit/>
          </a:bodyPr>
          <a:lstStyle>
            <a:lvl1pPr algn="ctr">
              <a:buFontTx/>
              <a:buNone/>
              <a:defRPr sz="111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3"/>
            <a:ext cx="10056814"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922345" y="5374703"/>
            <a:ext cx="10048876"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INTRODUCTION or ABSTRACT</a:t>
            </a:r>
          </a:p>
        </p:txBody>
      </p:sp>
      <p:sp>
        <p:nvSpPr>
          <p:cNvPr id="14" name="Picture Placeholder 13"/>
          <p:cNvSpPr>
            <a:spLocks noGrp="1"/>
          </p:cNvSpPr>
          <p:nvPr>
            <p:ph type="pic" sz="quarter" idx="15" hasCustomPrompt="1"/>
          </p:nvPr>
        </p:nvSpPr>
        <p:spPr>
          <a:xfrm>
            <a:off x="914402" y="11430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18" name="Picture Placeholder 13"/>
          <p:cNvSpPr>
            <a:spLocks noGrp="1"/>
          </p:cNvSpPr>
          <p:nvPr>
            <p:ph type="pic" sz="quarter" idx="18" hasCustomPrompt="1"/>
          </p:nvPr>
        </p:nvSpPr>
        <p:spPr>
          <a:xfrm>
            <a:off x="38557201" y="12192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19" name="Text Placeholder 3"/>
          <p:cNvSpPr>
            <a:spLocks noGrp="1"/>
          </p:cNvSpPr>
          <p:nvPr>
            <p:ph type="body" sz="quarter" idx="19" hasCustomPrompt="1"/>
          </p:nvPr>
        </p:nvSpPr>
        <p:spPr>
          <a:xfrm>
            <a:off x="902599" y="15043761"/>
            <a:ext cx="10058400"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922347" y="14238350"/>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1587169" y="6204285"/>
            <a:ext cx="20720049"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11587166" y="5374703"/>
            <a:ext cx="20720050"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11587166" y="21896537"/>
            <a:ext cx="20720050"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11587163" y="21100583"/>
            <a:ext cx="20720050"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32905543" y="5374703"/>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32905543" y="6212223"/>
            <a:ext cx="10047018"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32905543" y="14298576"/>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32905536" y="15011403"/>
            <a:ext cx="10052050"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32905543" y="25695714"/>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32905536" y="26436774"/>
            <a:ext cx="10052050"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71" name="Text Placeholder 5"/>
          <p:cNvSpPr>
            <a:spLocks noGrp="1"/>
          </p:cNvSpPr>
          <p:nvPr>
            <p:ph type="body" sz="quarter" idx="95"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2" name="Text Placeholder 3"/>
          <p:cNvSpPr>
            <a:spLocks noGrp="1"/>
          </p:cNvSpPr>
          <p:nvPr>
            <p:ph type="body" sz="quarter" idx="107"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3" name="Text Placeholder 3"/>
          <p:cNvSpPr>
            <a:spLocks noGrp="1"/>
          </p:cNvSpPr>
          <p:nvPr>
            <p:ph type="body" sz="quarter" idx="116"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4" name="Text Placeholder 3"/>
          <p:cNvSpPr>
            <a:spLocks noGrp="1"/>
          </p:cNvSpPr>
          <p:nvPr>
            <p:ph type="body" sz="quarter" idx="117"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5" name="Text Placeholder 3"/>
          <p:cNvSpPr>
            <a:spLocks noGrp="1"/>
          </p:cNvSpPr>
          <p:nvPr>
            <p:ph type="body" sz="quarter" idx="118"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6" name="Text Placeholder 3"/>
          <p:cNvSpPr>
            <a:spLocks noGrp="1"/>
          </p:cNvSpPr>
          <p:nvPr>
            <p:ph type="body" sz="quarter" idx="119"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7" name="Text Placeholder 3"/>
          <p:cNvSpPr>
            <a:spLocks noGrp="1"/>
          </p:cNvSpPr>
          <p:nvPr>
            <p:ph type="body" sz="quarter" idx="120"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8" name="Text Placeholder 3"/>
          <p:cNvSpPr>
            <a:spLocks noGrp="1"/>
          </p:cNvSpPr>
          <p:nvPr>
            <p:ph type="body" sz="quarter" idx="121"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9" name="Text Placeholder 3"/>
          <p:cNvSpPr>
            <a:spLocks noGrp="1"/>
          </p:cNvSpPr>
          <p:nvPr>
            <p:ph type="body" sz="quarter" idx="122"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0" name="Text Placeholder 3"/>
          <p:cNvSpPr>
            <a:spLocks noGrp="1"/>
          </p:cNvSpPr>
          <p:nvPr>
            <p:ph type="body" sz="quarter" idx="123"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1" name="Text Placeholder 3"/>
          <p:cNvSpPr>
            <a:spLocks noGrp="1"/>
          </p:cNvSpPr>
          <p:nvPr>
            <p:ph type="body" sz="quarter" idx="124"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2" name="Text Placeholder 3"/>
          <p:cNvSpPr>
            <a:spLocks noGrp="1"/>
          </p:cNvSpPr>
          <p:nvPr>
            <p:ph type="body" sz="quarter" idx="125"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8" name="Picture Placeholder 13"/>
          <p:cNvSpPr>
            <a:spLocks noGrp="1"/>
          </p:cNvSpPr>
          <p:nvPr>
            <p:ph type="pic" sz="quarter" idx="130"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9" name="Picture Placeholder 13"/>
          <p:cNvSpPr>
            <a:spLocks noGrp="1"/>
          </p:cNvSpPr>
          <p:nvPr>
            <p:ph type="pic" sz="quarter" idx="131"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0" name="Picture Placeholder 13"/>
          <p:cNvSpPr>
            <a:spLocks noGrp="1"/>
          </p:cNvSpPr>
          <p:nvPr>
            <p:ph type="pic" sz="quarter" idx="132"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1" name="Picture Placeholder 13"/>
          <p:cNvSpPr>
            <a:spLocks noGrp="1"/>
          </p:cNvSpPr>
          <p:nvPr>
            <p:ph type="pic" sz="quarter" idx="133"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2" name="Picture Placeholder 13"/>
          <p:cNvSpPr>
            <a:spLocks noGrp="1"/>
          </p:cNvSpPr>
          <p:nvPr>
            <p:ph type="pic" sz="quarter" idx="134"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3" name="Picture Placeholder 13"/>
          <p:cNvSpPr>
            <a:spLocks noGrp="1"/>
          </p:cNvSpPr>
          <p:nvPr>
            <p:ph type="pic" sz="quarter" idx="135"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4" name="Text Placeholder 5"/>
          <p:cNvSpPr>
            <a:spLocks noGrp="1"/>
          </p:cNvSpPr>
          <p:nvPr>
            <p:ph type="body" sz="quarter" idx="136"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5" name="Text Placeholder 5"/>
          <p:cNvSpPr>
            <a:spLocks noGrp="1"/>
          </p:cNvSpPr>
          <p:nvPr>
            <p:ph type="body" sz="quarter" idx="137"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6" name="Text Placeholder 5"/>
          <p:cNvSpPr>
            <a:spLocks noGrp="1"/>
          </p:cNvSpPr>
          <p:nvPr>
            <p:ph type="body" sz="quarter" idx="138"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7" name="Text Placeholder 5"/>
          <p:cNvSpPr>
            <a:spLocks noGrp="1"/>
          </p:cNvSpPr>
          <p:nvPr>
            <p:ph type="body" sz="quarter" idx="139"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8" name="Text Placeholder 5"/>
          <p:cNvSpPr>
            <a:spLocks noGrp="1"/>
          </p:cNvSpPr>
          <p:nvPr>
            <p:ph type="body" sz="quarter" idx="140"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9" name="Text Placeholder 5"/>
          <p:cNvSpPr>
            <a:spLocks noGrp="1"/>
          </p:cNvSpPr>
          <p:nvPr>
            <p:ph type="body" sz="quarter" idx="141"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0" name="Text Placeholder 5"/>
          <p:cNvSpPr>
            <a:spLocks noGrp="1"/>
          </p:cNvSpPr>
          <p:nvPr>
            <p:ph type="body" sz="quarter" idx="142"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1" name="Text Placeholder 5"/>
          <p:cNvSpPr>
            <a:spLocks noGrp="1"/>
          </p:cNvSpPr>
          <p:nvPr>
            <p:ph type="body" sz="quarter" idx="143"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2" name="Text Placeholder 5"/>
          <p:cNvSpPr>
            <a:spLocks noGrp="1"/>
          </p:cNvSpPr>
          <p:nvPr>
            <p:ph type="body" sz="quarter" idx="144"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3" name="Text Placeholder 5"/>
          <p:cNvSpPr>
            <a:spLocks noGrp="1"/>
          </p:cNvSpPr>
          <p:nvPr>
            <p:ph type="body" sz="quarter" idx="145"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4" name="Text Placeholder 5"/>
          <p:cNvSpPr>
            <a:spLocks noGrp="1"/>
          </p:cNvSpPr>
          <p:nvPr>
            <p:ph type="body" sz="quarter" idx="146"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5" name="Text Placeholder 5"/>
          <p:cNvSpPr>
            <a:spLocks noGrp="1"/>
          </p:cNvSpPr>
          <p:nvPr>
            <p:ph type="body" sz="quarter" idx="147"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6" name="Text Placeholder 5"/>
          <p:cNvSpPr>
            <a:spLocks noGrp="1"/>
          </p:cNvSpPr>
          <p:nvPr>
            <p:ph type="body" sz="quarter" idx="148"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7" name="Text Placeholder 5"/>
          <p:cNvSpPr>
            <a:spLocks noGrp="1"/>
          </p:cNvSpPr>
          <p:nvPr>
            <p:ph type="body" sz="quarter" idx="149"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4" name="Text Placeholder 76"/>
          <p:cNvSpPr>
            <a:spLocks noGrp="1"/>
          </p:cNvSpPr>
          <p:nvPr>
            <p:ph type="body" sz="quarter" idx="150" hasCustomPrompt="1"/>
          </p:nvPr>
        </p:nvSpPr>
        <p:spPr>
          <a:xfrm>
            <a:off x="5932598" y="3383947"/>
            <a:ext cx="31998968" cy="1280160"/>
          </a:xfrm>
          <a:prstGeom prst="rect">
            <a:avLst/>
          </a:prstGeom>
        </p:spPr>
        <p:txBody>
          <a:bodyPr lIns="73475" tIns="36738" rIns="73475" bIns="36738">
            <a:normAutofit/>
          </a:bodyPr>
          <a:lstStyle>
            <a:lvl1pPr algn="ctr">
              <a:buFontTx/>
              <a:buNone/>
              <a:defRPr sz="57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affiliations</a:t>
            </a:r>
          </a:p>
        </p:txBody>
      </p:sp>
      <p:sp>
        <p:nvSpPr>
          <p:cNvPr id="65" name="Text Placeholder 76"/>
          <p:cNvSpPr>
            <a:spLocks noGrp="1"/>
          </p:cNvSpPr>
          <p:nvPr>
            <p:ph type="body" sz="quarter" idx="151" hasCustomPrompt="1"/>
          </p:nvPr>
        </p:nvSpPr>
        <p:spPr>
          <a:xfrm>
            <a:off x="5932598" y="2103787"/>
            <a:ext cx="31998968" cy="1280160"/>
          </a:xfrm>
          <a:prstGeom prst="rect">
            <a:avLst/>
          </a:prstGeom>
        </p:spPr>
        <p:txBody>
          <a:bodyPr lIns="73475" tIns="36738" rIns="73475" bIns="36738" anchor="t" anchorCtr="1">
            <a:normAutofit/>
          </a:bodyPr>
          <a:lstStyle>
            <a:lvl1pPr algn="ctr">
              <a:buFontTx/>
              <a:buNone/>
              <a:defRPr sz="840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authors</a:t>
            </a:r>
          </a:p>
        </p:txBody>
      </p:sp>
      <p:sp>
        <p:nvSpPr>
          <p:cNvPr id="66" name="Text Placeholder 76"/>
          <p:cNvSpPr>
            <a:spLocks noGrp="1"/>
          </p:cNvSpPr>
          <p:nvPr>
            <p:ph type="body" sz="quarter" idx="153" hasCustomPrompt="1"/>
          </p:nvPr>
        </p:nvSpPr>
        <p:spPr>
          <a:xfrm>
            <a:off x="5932598" y="465812"/>
            <a:ext cx="31998968" cy="1637974"/>
          </a:xfrm>
          <a:prstGeom prst="rect">
            <a:avLst/>
          </a:prstGeom>
        </p:spPr>
        <p:txBody>
          <a:bodyPr lIns="73475" tIns="36738" rIns="73475" bIns="36738" anchor="t" anchorCtr="1">
            <a:normAutofit/>
          </a:bodyPr>
          <a:lstStyle>
            <a:lvl1pPr algn="ctr">
              <a:buFontTx/>
              <a:buNone/>
              <a:defRPr sz="111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2"/>
            <a:ext cx="43891200" cy="2194560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2860" y="2"/>
            <a:ext cx="43868347" cy="21945605"/>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645920" y="23808658"/>
            <a:ext cx="27980640" cy="7022592"/>
          </a:xfrm>
        </p:spPr>
        <p:txBody>
          <a:bodyPr anchor="ctr">
            <a:normAutofit/>
          </a:bodyPr>
          <a:lstStyle>
            <a:lvl1pPr algn="r">
              <a:defRPr sz="21120" spc="960" baseline="0"/>
            </a:lvl1pPr>
          </a:lstStyle>
          <a:p>
            <a:r>
              <a:rPr lang="en-US"/>
              <a:t>Click to edit Master title style</a:t>
            </a:r>
            <a:endParaRPr lang="en-US" dirty="0"/>
          </a:p>
        </p:txBody>
      </p:sp>
      <p:sp>
        <p:nvSpPr>
          <p:cNvPr id="3" name="Subtitle 2"/>
          <p:cNvSpPr>
            <a:spLocks noGrp="1"/>
          </p:cNvSpPr>
          <p:nvPr>
            <p:ph type="subTitle" idx="1"/>
          </p:nvPr>
        </p:nvSpPr>
        <p:spPr>
          <a:xfrm>
            <a:off x="30998160" y="23808658"/>
            <a:ext cx="11521440" cy="7022592"/>
          </a:xfrm>
        </p:spPr>
        <p:txBody>
          <a:bodyPr lIns="91440" rIns="91440" anchor="ctr">
            <a:normAutofit/>
          </a:bodyPr>
          <a:lstStyle>
            <a:lvl1pPr marL="0" indent="0" algn="l">
              <a:lnSpc>
                <a:spcPct val="100000"/>
              </a:lnSpc>
              <a:spcBef>
                <a:spcPts val="0"/>
              </a:spcBef>
              <a:buNone/>
              <a:defRPr sz="7680">
                <a:solidFill>
                  <a:schemeClr val="tx1">
                    <a:lumMod val="95000"/>
                    <a:lumOff val="5000"/>
                  </a:schemeClr>
                </a:solidFill>
              </a:defRPr>
            </a:lvl1pPr>
            <a:lvl2pPr marL="2194560" indent="0" algn="ctr">
              <a:buNone/>
              <a:defRPr sz="7680"/>
            </a:lvl2pPr>
            <a:lvl3pPr marL="4389120" indent="0" algn="ctr">
              <a:buNone/>
              <a:defRPr sz="768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pPr/>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30192634" y="25267709"/>
            <a:ext cx="0" cy="438912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056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26777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2"/>
            <a:ext cx="43891200" cy="2194560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22860" y="2"/>
            <a:ext cx="43868347" cy="21945605"/>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45920" y="23808658"/>
            <a:ext cx="27980640" cy="7022592"/>
          </a:xfrm>
        </p:spPr>
        <p:txBody>
          <a:bodyPr anchor="ctr">
            <a:normAutofit/>
          </a:bodyPr>
          <a:lstStyle>
            <a:lvl1pPr algn="r">
              <a:defRPr sz="21120" b="0" spc="960" baseline="0"/>
            </a:lvl1pPr>
          </a:lstStyle>
          <a:p>
            <a:r>
              <a:rPr lang="en-US"/>
              <a:t>Click to edit Master title style</a:t>
            </a:r>
            <a:endParaRPr lang="en-US" dirty="0"/>
          </a:p>
        </p:txBody>
      </p:sp>
      <p:sp>
        <p:nvSpPr>
          <p:cNvPr id="3" name="Text Placeholder 2"/>
          <p:cNvSpPr>
            <a:spLocks noGrp="1"/>
          </p:cNvSpPr>
          <p:nvPr>
            <p:ph type="body" idx="1"/>
          </p:nvPr>
        </p:nvSpPr>
        <p:spPr>
          <a:xfrm>
            <a:off x="30998160" y="23808658"/>
            <a:ext cx="11521440" cy="7022592"/>
          </a:xfrm>
        </p:spPr>
        <p:txBody>
          <a:bodyPr lIns="91440" rIns="91440" anchor="ctr">
            <a:normAutofit/>
          </a:bodyPr>
          <a:lstStyle>
            <a:lvl1pPr marL="0" indent="0">
              <a:lnSpc>
                <a:spcPct val="100000"/>
              </a:lnSpc>
              <a:spcBef>
                <a:spcPts val="0"/>
              </a:spcBef>
              <a:buNone/>
              <a:defRPr sz="7680">
                <a:solidFill>
                  <a:schemeClr val="tx1">
                    <a:lumMod val="95000"/>
                    <a:lumOff val="5000"/>
                  </a:schemeClr>
                </a:solidFill>
              </a:defRPr>
            </a:lvl1pPr>
            <a:lvl2pPr marL="2194560" indent="0">
              <a:buNone/>
              <a:defRPr sz="768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30192634" y="25267709"/>
            <a:ext cx="0" cy="438912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5826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86861" y="2809037"/>
            <a:ext cx="34992259" cy="71981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686861" y="10972800"/>
            <a:ext cx="17117568" cy="193121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61552" y="10972800"/>
            <a:ext cx="17117568" cy="193121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00238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3686861" y="2809037"/>
            <a:ext cx="34992259" cy="71981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3686861" y="10462253"/>
            <a:ext cx="17117568" cy="3950208"/>
          </a:xfrm>
        </p:spPr>
        <p:txBody>
          <a:bodyPr lIns="137160" rIns="137160" anchor="ctr">
            <a:normAutofit/>
          </a:bodyPr>
          <a:lstStyle>
            <a:lvl1pPr marL="0" indent="0">
              <a:spcBef>
                <a:spcPts val="0"/>
              </a:spcBef>
              <a:spcAft>
                <a:spcPts val="0"/>
              </a:spcAft>
              <a:buNone/>
              <a:defRPr sz="10560" b="0" cap="none" baseline="0">
                <a:solidFill>
                  <a:schemeClr val="accent1"/>
                </a:solidFill>
                <a:latin typeface="+mn-lt"/>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686861" y="14245382"/>
            <a:ext cx="17117568" cy="160395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561552" y="10462253"/>
            <a:ext cx="17117568" cy="3950208"/>
          </a:xfrm>
        </p:spPr>
        <p:txBody>
          <a:bodyPr lIns="137160" rIns="137160" anchor="ctr">
            <a:normAutofit/>
          </a:bodyPr>
          <a:lstStyle>
            <a:lvl1pPr marL="0" indent="0">
              <a:spcBef>
                <a:spcPts val="0"/>
              </a:spcBef>
              <a:spcAft>
                <a:spcPts val="0"/>
              </a:spcAft>
              <a:buNone/>
              <a:defRPr lang="en-US" sz="10560" b="0" kern="1200" cap="none" baseline="0" dirty="0">
                <a:solidFill>
                  <a:schemeClr val="accent1"/>
                </a:solidFill>
                <a:latin typeface="+mn-lt"/>
                <a:ea typeface="+mn-ea"/>
                <a:cs typeface="+mn-cs"/>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marL="0" lvl="0" indent="0" algn="l" defTabSz="4389120" rtl="0" eaLnBrk="1" latinLnBrk="0" hangingPunct="1">
              <a:lnSpc>
                <a:spcPct val="90000"/>
              </a:lnSpc>
              <a:spcBef>
                <a:spcPts val="8640"/>
              </a:spcBef>
              <a:buNone/>
            </a:pPr>
            <a:r>
              <a:rPr lang="en-US"/>
              <a:t>Edit Master text styles</a:t>
            </a:r>
          </a:p>
        </p:txBody>
      </p:sp>
      <p:sp>
        <p:nvSpPr>
          <p:cNvPr id="6" name="Content Placeholder 5"/>
          <p:cNvSpPr>
            <a:spLocks noGrp="1"/>
          </p:cNvSpPr>
          <p:nvPr>
            <p:ph sz="quarter" idx="4"/>
          </p:nvPr>
        </p:nvSpPr>
        <p:spPr>
          <a:xfrm>
            <a:off x="21561552" y="14245382"/>
            <a:ext cx="17117568" cy="160395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7/3/2019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19732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7/3/2019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3739538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4.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4231942" rtl="0" eaLnBrk="1" latinLnBrk="0" hangingPunct="1">
        <a:spcBef>
          <a:spcPct val="0"/>
        </a:spcBef>
        <a:buNone/>
        <a:defRPr sz="8400" kern="1200">
          <a:solidFill>
            <a:schemeClr val="bg1"/>
          </a:solidFill>
          <a:latin typeface="Trebuchet MS" pitchFamily="34" charset="0"/>
          <a:ea typeface="+mj-ea"/>
          <a:cs typeface="+mj-cs"/>
        </a:defRPr>
      </a:lvl1pPr>
    </p:titleStyle>
    <p:bodyStyle>
      <a:lvl1pPr marL="1586980" indent="-1586980" algn="l" defTabSz="4231942" rtl="0" eaLnBrk="1" latinLnBrk="0" hangingPunct="1">
        <a:spcBef>
          <a:spcPct val="20000"/>
        </a:spcBef>
        <a:buFont typeface="Arial" pitchFamily="34" charset="0"/>
        <a:buChar char="•"/>
        <a:defRPr sz="14880" kern="1200">
          <a:solidFill>
            <a:schemeClr val="tx1"/>
          </a:solidFill>
          <a:latin typeface="+mn-lt"/>
          <a:ea typeface="+mn-ea"/>
          <a:cs typeface="+mn-cs"/>
        </a:defRPr>
      </a:lvl1pPr>
      <a:lvl2pPr marL="3438454" indent="-1322482" algn="l" defTabSz="4231942" rtl="0" eaLnBrk="1" latinLnBrk="0" hangingPunct="1">
        <a:spcBef>
          <a:spcPct val="20000"/>
        </a:spcBef>
        <a:buFont typeface="Arial" pitchFamily="34" charset="0"/>
        <a:buChar char="–"/>
        <a:defRPr sz="13080" kern="1200">
          <a:solidFill>
            <a:schemeClr val="tx1"/>
          </a:solidFill>
          <a:latin typeface="+mn-lt"/>
          <a:ea typeface="+mn-ea"/>
          <a:cs typeface="+mn-cs"/>
        </a:defRPr>
      </a:lvl2pPr>
      <a:lvl3pPr marL="5289929" indent="-1057986" algn="l" defTabSz="4231942" rtl="0" eaLnBrk="1" latinLnBrk="0" hangingPunct="1">
        <a:spcBef>
          <a:spcPct val="20000"/>
        </a:spcBef>
        <a:buFont typeface="Arial" pitchFamily="34" charset="0"/>
        <a:buChar char="•"/>
        <a:defRPr sz="11160" kern="1200">
          <a:solidFill>
            <a:schemeClr val="tx1"/>
          </a:solidFill>
          <a:latin typeface="+mn-lt"/>
          <a:ea typeface="+mn-ea"/>
          <a:cs typeface="+mn-cs"/>
        </a:defRPr>
      </a:lvl3pPr>
      <a:lvl4pPr marL="7405901"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4pPr>
      <a:lvl5pPr marL="9521870"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5pPr>
      <a:lvl6pPr marL="11637842"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6pPr>
      <a:lvl7pPr marL="13753812"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7pPr>
      <a:lvl8pPr marL="15869784"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8pPr>
      <a:lvl9pPr marL="17985755"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9pPr>
    </p:bodyStyle>
    <p:otherStyle>
      <a:defPPr>
        <a:defRPr lang="en-US"/>
      </a:defPPr>
      <a:lvl1pPr marL="0" algn="l" defTabSz="4231942" rtl="0" eaLnBrk="1" latinLnBrk="0" hangingPunct="1">
        <a:defRPr sz="8280" kern="1200">
          <a:solidFill>
            <a:schemeClr val="tx1"/>
          </a:solidFill>
          <a:latin typeface="+mn-lt"/>
          <a:ea typeface="+mn-ea"/>
          <a:cs typeface="+mn-cs"/>
        </a:defRPr>
      </a:lvl1pPr>
      <a:lvl2pPr marL="2115972" algn="l" defTabSz="4231942" rtl="0" eaLnBrk="1" latinLnBrk="0" hangingPunct="1">
        <a:defRPr sz="8280" kern="1200">
          <a:solidFill>
            <a:schemeClr val="tx1"/>
          </a:solidFill>
          <a:latin typeface="+mn-lt"/>
          <a:ea typeface="+mn-ea"/>
          <a:cs typeface="+mn-cs"/>
        </a:defRPr>
      </a:lvl2pPr>
      <a:lvl3pPr marL="4231942" algn="l" defTabSz="4231942" rtl="0" eaLnBrk="1" latinLnBrk="0" hangingPunct="1">
        <a:defRPr sz="8280" kern="1200">
          <a:solidFill>
            <a:schemeClr val="tx1"/>
          </a:solidFill>
          <a:latin typeface="+mn-lt"/>
          <a:ea typeface="+mn-ea"/>
          <a:cs typeface="+mn-cs"/>
        </a:defRPr>
      </a:lvl3pPr>
      <a:lvl4pPr marL="6347914" algn="l" defTabSz="4231942" rtl="0" eaLnBrk="1" latinLnBrk="0" hangingPunct="1">
        <a:defRPr sz="8280" kern="1200">
          <a:solidFill>
            <a:schemeClr val="tx1"/>
          </a:solidFill>
          <a:latin typeface="+mn-lt"/>
          <a:ea typeface="+mn-ea"/>
          <a:cs typeface="+mn-cs"/>
        </a:defRPr>
      </a:lvl4pPr>
      <a:lvl5pPr marL="8463884" algn="l" defTabSz="4231942" rtl="0" eaLnBrk="1" latinLnBrk="0" hangingPunct="1">
        <a:defRPr sz="8280" kern="1200">
          <a:solidFill>
            <a:schemeClr val="tx1"/>
          </a:solidFill>
          <a:latin typeface="+mn-lt"/>
          <a:ea typeface="+mn-ea"/>
          <a:cs typeface="+mn-cs"/>
        </a:defRPr>
      </a:lvl5pPr>
      <a:lvl6pPr marL="10579856" algn="l" defTabSz="4231942" rtl="0" eaLnBrk="1" latinLnBrk="0" hangingPunct="1">
        <a:defRPr sz="8280" kern="1200">
          <a:solidFill>
            <a:schemeClr val="tx1"/>
          </a:solidFill>
          <a:latin typeface="+mn-lt"/>
          <a:ea typeface="+mn-ea"/>
          <a:cs typeface="+mn-cs"/>
        </a:defRPr>
      </a:lvl6pPr>
      <a:lvl7pPr marL="12695828" algn="l" defTabSz="4231942" rtl="0" eaLnBrk="1" latinLnBrk="0" hangingPunct="1">
        <a:defRPr sz="8280" kern="1200">
          <a:solidFill>
            <a:schemeClr val="tx1"/>
          </a:solidFill>
          <a:latin typeface="+mn-lt"/>
          <a:ea typeface="+mn-ea"/>
          <a:cs typeface="+mn-cs"/>
        </a:defRPr>
      </a:lvl7pPr>
      <a:lvl8pPr marL="14811798" algn="l" defTabSz="4231942" rtl="0" eaLnBrk="1" latinLnBrk="0" hangingPunct="1">
        <a:defRPr sz="8280" kern="1200">
          <a:solidFill>
            <a:schemeClr val="tx1"/>
          </a:solidFill>
          <a:latin typeface="+mn-lt"/>
          <a:ea typeface="+mn-ea"/>
          <a:cs typeface="+mn-cs"/>
        </a:defRPr>
      </a:lvl8pPr>
      <a:lvl9pPr marL="16927770" algn="l" defTabSz="4231942" rtl="0" eaLnBrk="1" latinLnBrk="0" hangingPunct="1">
        <a:defRPr sz="82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88166" tIns="44082" rIns="88166" bIns="44082" anchor="ctr"/>
          <a:lstStyle/>
          <a:p>
            <a:pPr>
              <a:defRPr/>
            </a:pPr>
            <a:endParaRPr lang="en-US" sz="10303" dirty="0"/>
          </a:p>
        </p:txBody>
      </p:sp>
      <p:sp>
        <p:nvSpPr>
          <p:cNvPr id="9" name="Rectangle 9"/>
          <p:cNvSpPr>
            <a:spLocks noChangeArrowheads="1"/>
          </p:cNvSpPr>
          <p:nvPr/>
        </p:nvSpPr>
        <p:spPr bwMode="auto">
          <a:xfrm>
            <a:off x="0" y="4805366"/>
            <a:ext cx="43891200" cy="152400"/>
          </a:xfrm>
          <a:prstGeom prst="rect">
            <a:avLst/>
          </a:prstGeom>
          <a:solidFill>
            <a:schemeClr val="accent5">
              <a:lumMod val="50000"/>
            </a:schemeClr>
          </a:solidFill>
          <a:ln w="152400">
            <a:noFill/>
            <a:miter lim="800000"/>
            <a:headEnd/>
            <a:tailEnd/>
          </a:ln>
          <a:effectLst/>
        </p:spPr>
        <p:txBody>
          <a:bodyPr wrap="none" lIns="88166" tIns="44082" rIns="88166" bIns="44082" anchor="ctr"/>
          <a:lstStyle/>
          <a:p>
            <a:pPr>
              <a:defRPr/>
            </a:pPr>
            <a:endParaRPr lang="en-US" sz="10303" dirty="0"/>
          </a:p>
        </p:txBody>
      </p:sp>
      <p:sp>
        <p:nvSpPr>
          <p:cNvPr id="10" name="Text Box 14"/>
          <p:cNvSpPr txBox="1">
            <a:spLocks noChangeArrowheads="1"/>
          </p:cNvSpPr>
          <p:nvPr/>
        </p:nvSpPr>
        <p:spPr bwMode="auto">
          <a:xfrm>
            <a:off x="1484177" y="32232605"/>
            <a:ext cx="2514600" cy="306786"/>
          </a:xfrm>
          <a:prstGeom prst="rect">
            <a:avLst/>
          </a:prstGeom>
          <a:noFill/>
          <a:ln w="9525">
            <a:noFill/>
            <a:miter lim="800000"/>
            <a:headEnd/>
            <a:tailEnd/>
          </a:ln>
          <a:effectLst/>
        </p:spPr>
        <p:txBody>
          <a:bodyPr lIns="88000" tIns="43991" rIns="88000" bIns="43991">
            <a:spAutoFit/>
          </a:bodyPr>
          <a:lstStyle/>
          <a:p>
            <a:pPr eaLnBrk="0" hangingPunct="0">
              <a:lnSpc>
                <a:spcPct val="65000"/>
              </a:lnSpc>
              <a:spcBef>
                <a:spcPct val="50000"/>
              </a:spcBef>
              <a:defRPr/>
            </a:pPr>
            <a:r>
              <a:rPr lang="en-US" sz="48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960" b="1" dirty="0">
                <a:solidFill>
                  <a:schemeClr val="bg1">
                    <a:lumMod val="75000"/>
                  </a:schemeClr>
                </a:solidFill>
                <a:latin typeface="Arial" charset="0"/>
              </a:rPr>
              <a:t>www.PosterPresentations.com</a:t>
            </a:r>
          </a:p>
        </p:txBody>
      </p:sp>
      <p:sp>
        <p:nvSpPr>
          <p:cNvPr id="27" name="Rectangle 26"/>
          <p:cNvSpPr/>
          <p:nvPr/>
        </p:nvSpPr>
        <p:spPr>
          <a:xfrm>
            <a:off x="44222135" y="0"/>
            <a:ext cx="10050461"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6333" tIns="352662" rIns="176333" bIns="176333" rtlCol="0" anchor="t" anchorCtr="0"/>
          <a:lstStyle/>
          <a:p>
            <a:pPr algn="ctr"/>
            <a:r>
              <a:rPr lang="en-US" sz="3840" b="1" dirty="0">
                <a:solidFill>
                  <a:schemeClr val="bg1"/>
                </a:solidFill>
                <a:latin typeface="Trebuchet MS" pitchFamily="34" charset="0"/>
              </a:rPr>
              <a:t>QUICK</a:t>
            </a:r>
            <a:r>
              <a:rPr lang="en-US" sz="3840" b="1" baseline="0" dirty="0">
                <a:solidFill>
                  <a:schemeClr val="bg1"/>
                </a:solidFill>
                <a:latin typeface="Trebuchet MS" pitchFamily="34" charset="0"/>
              </a:rPr>
              <a:t> TIPS</a:t>
            </a:r>
            <a:endParaRPr lang="en-US" sz="3840" b="1" dirty="0">
              <a:solidFill>
                <a:schemeClr val="bg1"/>
              </a:solidFill>
              <a:latin typeface="Trebuchet MS" pitchFamily="34" charset="0"/>
            </a:endParaRPr>
          </a:p>
          <a:p>
            <a:pPr algn="ctr"/>
            <a:r>
              <a:rPr lang="en-US" sz="3840" b="1" dirty="0">
                <a:solidFill>
                  <a:srgbClr val="FFFF00"/>
                </a:solidFill>
                <a:latin typeface="Trebuchet MS" pitchFamily="34" charset="0"/>
              </a:rPr>
              <a:t>(--THIS SECTION DOES NOT PRINT--)</a:t>
            </a:r>
          </a:p>
          <a:p>
            <a:pPr algn="ctr"/>
            <a:endParaRPr lang="en-US" sz="3000" b="1" dirty="0">
              <a:latin typeface="Trebuchet MS" pitchFamily="34" charset="0"/>
            </a:endParaRPr>
          </a:p>
          <a:p>
            <a:pPr defTabSz="3022673"/>
            <a:r>
              <a:rPr lang="en-US" sz="3000" dirty="0">
                <a:latin typeface="Trebuchet MS" pitchFamily="34" charset="0"/>
              </a:rPr>
              <a:t>This PowerPoint</a:t>
            </a:r>
            <a:r>
              <a:rPr lang="en-US" sz="3000" baseline="0" dirty="0">
                <a:latin typeface="Trebuchet MS" pitchFamily="34" charset="0"/>
              </a:rPr>
              <a:t> template requires basic PowerPoint (version 2007 or newer) skills. Below is a list of commonly asked questions specific to this template. </a:t>
            </a:r>
            <a:br>
              <a:rPr lang="en-US" sz="3000" baseline="0" dirty="0">
                <a:latin typeface="Trebuchet MS" pitchFamily="34" charset="0"/>
              </a:rPr>
            </a:br>
            <a:r>
              <a:rPr lang="en-US" sz="3000" baseline="0" dirty="0">
                <a:latin typeface="Trebuchet MS" pitchFamily="34" charset="0"/>
              </a:rPr>
              <a:t>If you are using an older version of PowerPoint some template features may not work properly.</a:t>
            </a:r>
            <a:endParaRPr lang="en-US" sz="3840" b="1" dirty="0">
              <a:solidFill>
                <a:srgbClr val="FFFF00"/>
              </a:solidFill>
              <a:latin typeface="Trebuchet MS" pitchFamily="34" charset="0"/>
            </a:endParaRPr>
          </a:p>
          <a:p>
            <a:pPr defTabSz="3022673"/>
            <a:endParaRPr lang="en-US" sz="3840" b="1" dirty="0">
              <a:solidFill>
                <a:srgbClr val="FFFF00"/>
              </a:solidFill>
              <a:latin typeface="Trebuchet MS" pitchFamily="34" charset="0"/>
            </a:endParaRPr>
          </a:p>
          <a:p>
            <a:pPr algn="ctr"/>
            <a:r>
              <a:rPr lang="en-US" sz="3840" b="1" dirty="0">
                <a:solidFill>
                  <a:schemeClr val="bg1"/>
                </a:solidFill>
                <a:latin typeface="Trebuchet MS" pitchFamily="34" charset="0"/>
              </a:rPr>
              <a:t>Using the template</a:t>
            </a:r>
            <a:endParaRPr lang="en-US" sz="3840" b="1" baseline="0" dirty="0">
              <a:solidFill>
                <a:schemeClr val="bg1"/>
              </a:solidFill>
              <a:latin typeface="Trebuchet MS" pitchFamily="34" charset="0"/>
            </a:endParaRPr>
          </a:p>
          <a:p>
            <a:pPr algn="ctr"/>
            <a:endParaRPr lang="en-US" sz="3000" b="1" dirty="0">
              <a:solidFill>
                <a:srgbClr val="FFFF00"/>
              </a:solidFill>
              <a:latin typeface="Trebuchet MS" pitchFamily="34" charset="0"/>
            </a:endParaRPr>
          </a:p>
          <a:p>
            <a:pPr marL="0" marR="0" indent="0" algn="l" defTabSz="3022673" rtl="0" eaLnBrk="1" fontAlgn="auto" latinLnBrk="0" hangingPunct="1">
              <a:lnSpc>
                <a:spcPct val="100000"/>
              </a:lnSpc>
              <a:spcBef>
                <a:spcPts val="0"/>
              </a:spcBef>
              <a:spcAft>
                <a:spcPts val="0"/>
              </a:spcAft>
              <a:buClrTx/>
              <a:buSzTx/>
              <a:buFontTx/>
              <a:buNone/>
              <a:tabLst/>
              <a:defRPr/>
            </a:pPr>
            <a:r>
              <a:rPr lang="en-US" sz="3000" b="1" dirty="0">
                <a:solidFill>
                  <a:srgbClr val="FFFF00"/>
                </a:solidFill>
                <a:latin typeface="Trebuchet MS" pitchFamily="34" charset="0"/>
              </a:rPr>
              <a:t>Verifying the quality of your graphics</a:t>
            </a:r>
          </a:p>
          <a:p>
            <a:pPr defTabSz="3022673"/>
            <a:r>
              <a:rPr lang="en-US" sz="3000" dirty="0">
                <a:latin typeface="Trebuchet MS" pitchFamily="34" charset="0"/>
              </a:rPr>
              <a:t>Go to the </a:t>
            </a:r>
            <a:r>
              <a:rPr lang="en-US" sz="30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3000" baseline="0" dirty="0">
                <a:latin typeface="Trebuchet MS" pitchFamily="34" charset="0"/>
              </a:rPr>
            </a:br>
            <a:endParaRPr lang="en-US" sz="3000" baseline="0" dirty="0">
              <a:latin typeface="Trebuchet MS" pitchFamily="34" charset="0"/>
            </a:endParaRPr>
          </a:p>
          <a:p>
            <a:pPr defTabSz="3022673"/>
            <a:r>
              <a:rPr lang="en-US" sz="3000" b="1" dirty="0">
                <a:solidFill>
                  <a:srgbClr val="FFFF00"/>
                </a:solidFill>
                <a:latin typeface="Trebuchet MS" pitchFamily="34" charset="0"/>
              </a:rPr>
              <a:t>Using the placeholders</a:t>
            </a:r>
          </a:p>
          <a:p>
            <a:pPr defTabSz="3022673"/>
            <a:r>
              <a:rPr lang="en-US" sz="3000" baseline="0" dirty="0">
                <a:latin typeface="Trebuchet MS" pitchFamily="34" charset="0"/>
              </a:rPr>
              <a:t>To add text to this template click inside a placeholder and type in or paste your text. To move a placeholder, click on it </a:t>
            </a:r>
            <a:r>
              <a:rPr lang="en-US" sz="3000" u="sng" baseline="0" dirty="0">
                <a:latin typeface="Trebuchet MS" pitchFamily="34" charset="0"/>
              </a:rPr>
              <a:t>once</a:t>
            </a:r>
            <a:r>
              <a:rPr lang="en-US" sz="3000" baseline="0" dirty="0">
                <a:latin typeface="Trebuchet MS" pitchFamily="34" charset="0"/>
              </a:rPr>
              <a:t> (to select it), place your cursor on its frame and your cursor will change to this symbol:         Then, click </a:t>
            </a:r>
            <a:r>
              <a:rPr lang="en-US" sz="3000" u="sng" baseline="0" dirty="0">
                <a:latin typeface="Trebuchet MS" pitchFamily="34" charset="0"/>
              </a:rPr>
              <a:t>once</a:t>
            </a:r>
            <a:r>
              <a:rPr lang="en-US" sz="3000" baseline="0" dirty="0">
                <a:latin typeface="Trebuchet MS" pitchFamily="34" charset="0"/>
              </a:rPr>
              <a:t> and drag it to its new location where you can resize it as needed. Additional placeholders can be found on the left side of this template.</a:t>
            </a:r>
          </a:p>
          <a:p>
            <a:pPr defTabSz="3022673"/>
            <a:endParaRPr lang="en-US" sz="3000" b="1" baseline="0" dirty="0">
              <a:solidFill>
                <a:srgbClr val="FFFF00"/>
              </a:solidFill>
              <a:latin typeface="Trebuchet MS" pitchFamily="34" charset="0"/>
            </a:endParaRPr>
          </a:p>
          <a:p>
            <a:pPr defTabSz="3022673"/>
            <a:r>
              <a:rPr lang="en-US" sz="3000" b="1" baseline="0" dirty="0">
                <a:solidFill>
                  <a:srgbClr val="FFFF00"/>
                </a:solidFill>
                <a:latin typeface="Trebuchet MS" pitchFamily="34" charset="0"/>
              </a:rPr>
              <a:t>Modifying the layout</a:t>
            </a:r>
          </a:p>
          <a:p>
            <a:pPr defTabSz="3022673"/>
            <a:r>
              <a:rPr lang="en-US" sz="3000" dirty="0">
                <a:latin typeface="Trebuchet MS" pitchFamily="34" charset="0"/>
              </a:rPr>
              <a:t>This template has four</a:t>
            </a:r>
            <a:endParaRPr lang="en-US" sz="3000" baseline="0" dirty="0">
              <a:latin typeface="Trebuchet MS" pitchFamily="34" charset="0"/>
            </a:endParaRPr>
          </a:p>
          <a:p>
            <a:pPr defTabSz="3022673"/>
            <a:r>
              <a:rPr lang="en-US" sz="3000" baseline="0" dirty="0">
                <a:latin typeface="Trebuchet MS" pitchFamily="34" charset="0"/>
              </a:rPr>
              <a:t>different column layouts. </a:t>
            </a:r>
          </a:p>
          <a:p>
            <a:pPr defTabSz="3022673"/>
            <a:r>
              <a:rPr lang="en-US" sz="3000" u="sng" baseline="0" dirty="0">
                <a:latin typeface="Trebuchet MS" pitchFamily="34" charset="0"/>
              </a:rPr>
              <a:t>Right-click</a:t>
            </a:r>
            <a:r>
              <a:rPr lang="en-US" sz="3000" baseline="0" dirty="0">
                <a:latin typeface="Trebuchet MS" pitchFamily="34" charset="0"/>
              </a:rPr>
              <a:t> your mouse</a:t>
            </a:r>
          </a:p>
          <a:p>
            <a:pPr defTabSz="3022673"/>
            <a:r>
              <a:rPr lang="en-US" sz="3000" baseline="0" dirty="0">
                <a:latin typeface="Trebuchet MS" pitchFamily="34" charset="0"/>
              </a:rPr>
              <a:t>on the background and </a:t>
            </a:r>
          </a:p>
          <a:p>
            <a:pPr defTabSz="3022673"/>
            <a:r>
              <a:rPr lang="en-US" sz="3000" baseline="0" dirty="0">
                <a:latin typeface="Trebuchet MS" pitchFamily="34" charset="0"/>
              </a:rPr>
              <a:t>click on “Layout” to see </a:t>
            </a:r>
          </a:p>
          <a:p>
            <a:pPr defTabSz="3022673"/>
            <a:r>
              <a:rPr lang="en-US" sz="3000" baseline="0" dirty="0">
                <a:latin typeface="Trebuchet MS" pitchFamily="34" charset="0"/>
              </a:rPr>
              <a:t>the layout options.</a:t>
            </a:r>
            <a:endParaRPr lang="en-US" sz="3000" dirty="0">
              <a:latin typeface="Trebuchet MS" pitchFamily="34" charset="0"/>
            </a:endParaRPr>
          </a:p>
          <a:p>
            <a:pPr marL="0" marR="0" indent="0" algn="l" defTabSz="3022673" rtl="0" eaLnBrk="1" fontAlgn="auto" latinLnBrk="0" hangingPunct="1">
              <a:lnSpc>
                <a:spcPct val="100000"/>
              </a:lnSpc>
              <a:spcBef>
                <a:spcPts val="0"/>
              </a:spcBef>
              <a:spcAft>
                <a:spcPts val="0"/>
              </a:spcAft>
              <a:buClrTx/>
              <a:buSzTx/>
              <a:buFontTx/>
              <a:buNone/>
              <a:tabLst/>
              <a:defRPr/>
            </a:pPr>
            <a:r>
              <a:rPr lang="en-US" sz="3000" baseline="0" dirty="0">
                <a:latin typeface="Trebuchet MS" pitchFamily="34" charset="0"/>
              </a:rPr>
              <a:t>The columns in the provided layouts are fixed and cannot be moved but advanced users can modify any layout by going to VIEW and then SLIDE MASTER.</a:t>
            </a:r>
          </a:p>
          <a:p>
            <a:pPr marL="0" marR="0" indent="0" algn="l" defTabSz="3022673" rtl="0" eaLnBrk="1" fontAlgn="auto" latinLnBrk="0" hangingPunct="1">
              <a:lnSpc>
                <a:spcPct val="100000"/>
              </a:lnSpc>
              <a:spcBef>
                <a:spcPts val="0"/>
              </a:spcBef>
              <a:spcAft>
                <a:spcPts val="0"/>
              </a:spcAft>
              <a:buClrTx/>
              <a:buSzTx/>
              <a:buFontTx/>
              <a:buNone/>
              <a:tabLst/>
              <a:defRPr/>
            </a:pPr>
            <a:endParaRPr lang="en-US" sz="3000" baseline="0" dirty="0">
              <a:latin typeface="Trebuchet MS" pitchFamily="34" charset="0"/>
            </a:endParaRPr>
          </a:p>
          <a:p>
            <a:pPr defTabSz="3022673"/>
            <a:r>
              <a:rPr lang="en-US" sz="3000" b="1" baseline="0" dirty="0">
                <a:solidFill>
                  <a:srgbClr val="FFFF00"/>
                </a:solidFill>
                <a:latin typeface="Trebuchet MS" pitchFamily="34" charset="0"/>
              </a:rPr>
              <a:t>Importing text and graphics from external sources</a:t>
            </a:r>
          </a:p>
          <a:p>
            <a:pPr defTabSz="3022673"/>
            <a:r>
              <a:rPr lang="en-US" sz="3000" b="1" u="sng" baseline="0" dirty="0">
                <a:latin typeface="Trebuchet MS" pitchFamily="34" charset="0"/>
              </a:rPr>
              <a:t>TEXT: </a:t>
            </a:r>
            <a:r>
              <a:rPr lang="en-US" sz="3000" baseline="0" dirty="0">
                <a:latin typeface="Trebuchet MS" pitchFamily="34" charset="0"/>
              </a:rPr>
              <a:t>Paste or type your text into a pre-existing placeholder or drag in a new placeholder from the left side of the template. Move it anywhere as needed.</a:t>
            </a:r>
          </a:p>
          <a:p>
            <a:pPr defTabSz="3022673"/>
            <a:r>
              <a:rPr lang="en-US" sz="3000" b="1" u="sng" baseline="0" dirty="0">
                <a:latin typeface="Trebuchet MS" pitchFamily="34" charset="0"/>
              </a:rPr>
              <a:t>PHOTOS: </a:t>
            </a:r>
            <a:r>
              <a:rPr lang="en-US" sz="3000" baseline="0" dirty="0">
                <a:latin typeface="Trebuchet MS" pitchFamily="34" charset="0"/>
              </a:rPr>
              <a:t>Drag in a picture placeholder, size it </a:t>
            </a:r>
            <a:r>
              <a:rPr lang="en-US" sz="3000" u="sng" baseline="0" dirty="0">
                <a:latin typeface="Trebuchet MS" pitchFamily="34" charset="0"/>
              </a:rPr>
              <a:t>first</a:t>
            </a:r>
            <a:r>
              <a:rPr lang="en-US" sz="3000" baseline="0" dirty="0">
                <a:latin typeface="Trebuchet MS" pitchFamily="34" charset="0"/>
              </a:rPr>
              <a:t>, click in it and insert a photo from the menu.</a:t>
            </a:r>
          </a:p>
          <a:p>
            <a:pPr defTabSz="3022673"/>
            <a:r>
              <a:rPr lang="en-US" sz="3000" b="1" u="sng" baseline="0" dirty="0">
                <a:latin typeface="Trebuchet MS" pitchFamily="34" charset="0"/>
              </a:rPr>
              <a:t>TABLES: </a:t>
            </a:r>
            <a:r>
              <a:rPr lang="en-US" sz="3000" baseline="0" dirty="0">
                <a:latin typeface="Trebuchet MS" pitchFamily="34" charset="0"/>
              </a:rPr>
              <a:t>You can copy and paste a table from an external document onto this poster template. To adjust  the way the text fits within the cells of a table that has been pasted, </a:t>
            </a:r>
            <a:r>
              <a:rPr lang="en-US" sz="3000" u="sng" baseline="0" dirty="0">
                <a:latin typeface="Trebuchet MS" pitchFamily="34" charset="0"/>
              </a:rPr>
              <a:t>right-click</a:t>
            </a:r>
            <a:r>
              <a:rPr lang="en-US" sz="3000" baseline="0" dirty="0">
                <a:latin typeface="Trebuchet MS" pitchFamily="34" charset="0"/>
              </a:rPr>
              <a:t> on the table, click FORMAT SHAPE  then click on TEXT BOX and change the INTERNAL MARGIN values to 0.25</a:t>
            </a:r>
          </a:p>
          <a:p>
            <a:pPr defTabSz="3022673"/>
            <a:endParaRPr lang="en-US" sz="3000" baseline="0" dirty="0">
              <a:latin typeface="Trebuchet MS" pitchFamily="34" charset="0"/>
            </a:endParaRPr>
          </a:p>
          <a:p>
            <a:pPr defTabSz="3022673"/>
            <a:r>
              <a:rPr lang="en-US" sz="3000" b="1" baseline="0" dirty="0">
                <a:solidFill>
                  <a:srgbClr val="FFFF00"/>
                </a:solidFill>
                <a:latin typeface="Trebuchet MS" pitchFamily="34" charset="0"/>
              </a:rPr>
              <a:t>Modifying the color scheme</a:t>
            </a:r>
          </a:p>
          <a:p>
            <a:pPr defTabSz="3022673"/>
            <a:r>
              <a:rPr lang="en-US" sz="3000" baseline="0" dirty="0">
                <a:latin typeface="Trebuchet MS" pitchFamily="34" charset="0"/>
              </a:rPr>
              <a:t>To change the color scheme of this template go to the “Design” menu and click on “Colors”. You can choose from the provide color combinations or you can create your own.</a:t>
            </a:r>
          </a:p>
          <a:p>
            <a:pPr defTabSz="3022673"/>
            <a:endParaRPr lang="en-US" sz="3000" baseline="0" dirty="0">
              <a:latin typeface="Trebuchet MS" pitchFamily="34" charset="0"/>
            </a:endParaRPr>
          </a:p>
          <a:p>
            <a:pPr defTabSz="3022673"/>
            <a:endParaRPr lang="en-US" sz="3000" baseline="0" dirty="0">
              <a:latin typeface="Trebuchet MS" pitchFamily="34" charset="0"/>
            </a:endParaRPr>
          </a:p>
          <a:p>
            <a:pPr defTabSz="4232250"/>
            <a:endParaRPr lang="en-US" sz="1920" baseline="0" dirty="0">
              <a:latin typeface="Trebuchet MS" pitchFamily="34" charset="0"/>
            </a:endParaRPr>
          </a:p>
          <a:p>
            <a:pPr defTabSz="4232250"/>
            <a:endParaRPr lang="en-US" sz="1920" dirty="0">
              <a:latin typeface="Trebuchet MS" pitchFamily="34" charset="0"/>
            </a:endParaRPr>
          </a:p>
          <a:p>
            <a:pPr algn="ctr"/>
            <a:endParaRPr lang="en-US" sz="1920" b="1" dirty="0">
              <a:solidFill>
                <a:schemeClr val="bg1"/>
              </a:solidFill>
              <a:latin typeface="Trebuchet MS" pitchFamily="34" charset="0"/>
            </a:endParaRPr>
          </a:p>
          <a:p>
            <a:pPr defTabSz="4232250"/>
            <a:endParaRPr lang="en-US" sz="1920" b="1" dirty="0">
              <a:solidFill>
                <a:srgbClr val="FFFF00"/>
              </a:solidFill>
              <a:latin typeface="Trebuchet MS" pitchFamily="34" charset="0"/>
            </a:endParaRPr>
          </a:p>
          <a:p>
            <a:pPr algn="ctr"/>
            <a:endParaRPr lang="en-US" sz="3000" b="1" dirty="0">
              <a:latin typeface="Trebuchet MS" pitchFamily="34" charset="0"/>
            </a:endParaRPr>
          </a:p>
        </p:txBody>
      </p:sp>
      <p:sp>
        <p:nvSpPr>
          <p:cNvPr id="28" name="Rectangle 27"/>
          <p:cNvSpPr/>
          <p:nvPr/>
        </p:nvSpPr>
        <p:spPr>
          <a:xfrm>
            <a:off x="-13946602" y="-77485"/>
            <a:ext cx="13577436"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6333" tIns="352662" rIns="176333" bIns="176333" rtlCol="0" anchor="t" anchorCtr="0"/>
          <a:lstStyle/>
          <a:p>
            <a:pPr algn="ctr"/>
            <a:r>
              <a:rPr lang="en-US" sz="4320" b="1" dirty="0">
                <a:solidFill>
                  <a:schemeClr val="bg1"/>
                </a:solidFill>
                <a:latin typeface="Trebuchet MS" pitchFamily="34" charset="0"/>
              </a:rPr>
              <a:t>QUICK DESIGN</a:t>
            </a:r>
            <a:r>
              <a:rPr lang="en-US" sz="4320" b="1" baseline="0" dirty="0">
                <a:solidFill>
                  <a:schemeClr val="bg1"/>
                </a:solidFill>
                <a:latin typeface="Trebuchet MS" pitchFamily="34" charset="0"/>
              </a:rPr>
              <a:t> </a:t>
            </a:r>
            <a:r>
              <a:rPr lang="en-US" sz="4320" b="1" dirty="0">
                <a:solidFill>
                  <a:schemeClr val="bg1"/>
                </a:solidFill>
                <a:latin typeface="Trebuchet MS" pitchFamily="34" charset="0"/>
              </a:rPr>
              <a:t>GUIDE</a:t>
            </a:r>
          </a:p>
          <a:p>
            <a:pPr algn="ctr"/>
            <a:r>
              <a:rPr lang="en-US" sz="3840" b="1" dirty="0">
                <a:solidFill>
                  <a:srgbClr val="FFFF00"/>
                </a:solidFill>
                <a:latin typeface="Trebuchet MS" pitchFamily="34" charset="0"/>
              </a:rPr>
              <a:t>(--THIS SECTION DOES NOT PRINT--)</a:t>
            </a:r>
          </a:p>
          <a:p>
            <a:pPr algn="ctr"/>
            <a:endParaRPr lang="en-US" sz="3000" b="1" dirty="0">
              <a:latin typeface="Trebuchet MS" pitchFamily="34" charset="0"/>
            </a:endParaRPr>
          </a:p>
          <a:p>
            <a:pPr defTabSz="4232250"/>
            <a:r>
              <a:rPr lang="en-US" sz="3000" dirty="0">
                <a:latin typeface="Trebuchet MS" pitchFamily="34" charset="0"/>
              </a:rPr>
              <a:t>This PowerPoint</a:t>
            </a:r>
            <a:r>
              <a:rPr lang="en-US" sz="3000" baseline="0" dirty="0">
                <a:latin typeface="Trebuchet MS" pitchFamily="34" charset="0"/>
              </a:rPr>
              <a:t> </a:t>
            </a:r>
            <a:r>
              <a:rPr lang="en-US" sz="3000" dirty="0">
                <a:latin typeface="Trebuchet MS" pitchFamily="34" charset="0"/>
              </a:rPr>
              <a:t>2007 template produces</a:t>
            </a:r>
            <a:r>
              <a:rPr lang="en-US" sz="3000" baseline="0" dirty="0">
                <a:latin typeface="Trebuchet MS" pitchFamily="34" charset="0"/>
              </a:rPr>
              <a:t> </a:t>
            </a:r>
            <a:r>
              <a:rPr lang="en-US" sz="3000" dirty="0">
                <a:latin typeface="Trebuchet MS" pitchFamily="34" charset="0"/>
              </a:rPr>
              <a:t>a 36”x48” professional  poster. It</a:t>
            </a:r>
            <a:r>
              <a:rPr lang="en-US" sz="3000" baseline="0" dirty="0">
                <a:latin typeface="Trebuchet MS" pitchFamily="34" charset="0"/>
              </a:rPr>
              <a:t> </a:t>
            </a:r>
            <a:r>
              <a:rPr lang="en-US" sz="3000" dirty="0">
                <a:latin typeface="Trebuchet MS" pitchFamily="34" charset="0"/>
              </a:rPr>
              <a:t>will save you valuable time placing titles, subtitles,</a:t>
            </a:r>
            <a:r>
              <a:rPr lang="en-US" sz="3000" baseline="0" dirty="0">
                <a:latin typeface="Trebuchet MS" pitchFamily="34" charset="0"/>
              </a:rPr>
              <a:t> text, and graphics</a:t>
            </a:r>
            <a:r>
              <a:rPr lang="en-US" sz="3000" dirty="0">
                <a:latin typeface="Trebuchet MS" pitchFamily="34" charset="0"/>
              </a:rPr>
              <a:t>. </a:t>
            </a:r>
          </a:p>
          <a:p>
            <a:pPr defTabSz="4232250"/>
            <a:endParaRPr lang="en-US" sz="3000" dirty="0">
              <a:latin typeface="Trebuchet MS" pitchFamily="34" charset="0"/>
            </a:endParaRPr>
          </a:p>
          <a:p>
            <a:pPr defTabSz="4232250"/>
            <a:r>
              <a:rPr lang="en-US" sz="3000" dirty="0">
                <a:latin typeface="Trebuchet MS" pitchFamily="34" charset="0"/>
              </a:rPr>
              <a:t>Use it to create your presentation. Then send</a:t>
            </a:r>
            <a:r>
              <a:rPr lang="en-US" sz="3000" baseline="0" dirty="0">
                <a:latin typeface="Trebuchet MS" pitchFamily="34" charset="0"/>
              </a:rPr>
              <a:t> it </a:t>
            </a:r>
            <a:r>
              <a:rPr lang="en-US" sz="3000" dirty="0">
                <a:latin typeface="Trebuchet MS" pitchFamily="34" charset="0"/>
              </a:rPr>
              <a:t>to </a:t>
            </a:r>
            <a:r>
              <a:rPr lang="en-US" sz="3000" b="1" dirty="0">
                <a:latin typeface="Trebuchet MS" pitchFamily="34" charset="0"/>
              </a:rPr>
              <a:t>PosterPresentations.com</a:t>
            </a:r>
            <a:r>
              <a:rPr lang="en-US" sz="3000" dirty="0">
                <a:latin typeface="Trebuchet MS" pitchFamily="34" charset="0"/>
              </a:rPr>
              <a:t> for premium quality, same day affordable printing.</a:t>
            </a:r>
            <a:br>
              <a:rPr lang="en-US" sz="3000" dirty="0">
                <a:latin typeface="Trebuchet MS" pitchFamily="34" charset="0"/>
              </a:rPr>
            </a:br>
            <a:endParaRPr lang="en-US" sz="3000" dirty="0">
              <a:latin typeface="Trebuchet MS" pitchFamily="34" charset="0"/>
            </a:endParaRPr>
          </a:p>
          <a:p>
            <a:pPr defTabSz="4232250"/>
            <a:r>
              <a:rPr lang="en-US" sz="3000" dirty="0">
                <a:latin typeface="Trebuchet MS" pitchFamily="34" charset="0"/>
              </a:rPr>
              <a:t>We provide a series of </a:t>
            </a:r>
            <a:r>
              <a:rPr lang="en-US" sz="3000" b="1" dirty="0">
                <a:latin typeface="Trebuchet MS" pitchFamily="34" charset="0"/>
              </a:rPr>
              <a:t>online tutorials</a:t>
            </a:r>
            <a:r>
              <a:rPr lang="en-US" sz="3000" dirty="0">
                <a:latin typeface="Trebuchet MS" pitchFamily="34" charset="0"/>
              </a:rPr>
              <a:t> that will guide you through the poster design process and answer your poster production questions. </a:t>
            </a:r>
          </a:p>
          <a:p>
            <a:pPr defTabSz="4232250"/>
            <a:endParaRPr lang="en-US" sz="3000" dirty="0">
              <a:latin typeface="Trebuchet MS" pitchFamily="34" charset="0"/>
            </a:endParaRPr>
          </a:p>
          <a:p>
            <a:pPr defTabSz="4232250"/>
            <a:r>
              <a:rPr lang="en-US" sz="3000" dirty="0">
                <a:latin typeface="Trebuchet MS" pitchFamily="34" charset="0"/>
              </a:rPr>
              <a:t>View our online</a:t>
            </a:r>
            <a:r>
              <a:rPr lang="en-US" sz="3000" baseline="0" dirty="0">
                <a:latin typeface="Trebuchet MS" pitchFamily="34" charset="0"/>
              </a:rPr>
              <a:t> tutorials at:</a:t>
            </a:r>
            <a:br>
              <a:rPr lang="en-US" sz="3000" dirty="0">
                <a:latin typeface="Trebuchet MS" pitchFamily="34" charset="0"/>
              </a:rPr>
            </a:br>
            <a:r>
              <a:rPr lang="en-US" sz="3000" dirty="0">
                <a:solidFill>
                  <a:srgbClr val="FFFF00"/>
                </a:solidFill>
                <a:latin typeface="Trebuchet MS" pitchFamily="34" charset="0"/>
              </a:rPr>
              <a:t> http://bit.ly/Poster_creation_help </a:t>
            </a:r>
            <a:br>
              <a:rPr lang="en-US" sz="3000" dirty="0">
                <a:latin typeface="Trebuchet MS" pitchFamily="34" charset="0"/>
              </a:rPr>
            </a:br>
            <a:r>
              <a:rPr lang="en-US" sz="3000" dirty="0">
                <a:latin typeface="Trebuchet MS" pitchFamily="34" charset="0"/>
              </a:rPr>
              <a:t>(copy</a:t>
            </a:r>
            <a:r>
              <a:rPr lang="en-US" sz="3000" baseline="0" dirty="0">
                <a:latin typeface="Trebuchet MS" pitchFamily="34" charset="0"/>
              </a:rPr>
              <a:t> and paste the link into your web browser).</a:t>
            </a:r>
          </a:p>
          <a:p>
            <a:pPr defTabSz="4232250"/>
            <a:endParaRPr lang="en-US" sz="3000" dirty="0">
              <a:latin typeface="Trebuchet MS" pitchFamily="34" charset="0"/>
            </a:endParaRPr>
          </a:p>
          <a:p>
            <a:pPr defTabSz="4232250"/>
            <a:r>
              <a:rPr lang="en-US" sz="3000" dirty="0">
                <a:latin typeface="Trebuchet MS" pitchFamily="34" charset="0"/>
              </a:rPr>
              <a:t>For assistance and to order your printed poster</a:t>
            </a:r>
            <a:r>
              <a:rPr lang="en-US" sz="3000" dirty="0">
                <a:solidFill>
                  <a:schemeClr val="bg1"/>
                </a:solidFill>
                <a:latin typeface="Trebuchet MS" pitchFamily="34" charset="0"/>
              </a:rPr>
              <a:t> call </a:t>
            </a:r>
            <a:r>
              <a:rPr lang="en-US" sz="3000" b="1" dirty="0">
                <a:solidFill>
                  <a:srgbClr val="FFFF00"/>
                </a:solidFill>
                <a:latin typeface="Trebuchet MS" pitchFamily="34" charset="0"/>
              </a:rPr>
              <a:t>PosterPresentations.com</a:t>
            </a:r>
            <a:r>
              <a:rPr lang="en-US" sz="3000" dirty="0">
                <a:solidFill>
                  <a:srgbClr val="FFFF00"/>
                </a:solidFill>
                <a:latin typeface="Trebuchet MS" pitchFamily="34" charset="0"/>
              </a:rPr>
              <a:t> </a:t>
            </a:r>
            <a:r>
              <a:rPr lang="en-US" sz="3000" dirty="0">
                <a:latin typeface="Trebuchet MS" pitchFamily="34" charset="0"/>
              </a:rPr>
              <a:t>at </a:t>
            </a:r>
            <a:r>
              <a:rPr lang="en-US" sz="3840" b="1" dirty="0">
                <a:solidFill>
                  <a:srgbClr val="FFFF00"/>
                </a:solidFill>
                <a:latin typeface="Trebuchet MS" pitchFamily="34" charset="0"/>
              </a:rPr>
              <a:t>1.866.649.3004</a:t>
            </a:r>
          </a:p>
          <a:p>
            <a:pPr defTabSz="4232250"/>
            <a:endParaRPr lang="en-US" sz="3840" b="1" dirty="0">
              <a:solidFill>
                <a:srgbClr val="FFFF00"/>
              </a:solidFill>
              <a:latin typeface="Trebuchet MS" pitchFamily="34" charset="0"/>
            </a:endParaRPr>
          </a:p>
          <a:p>
            <a:pPr defTabSz="4232250"/>
            <a:endParaRPr lang="en-US" sz="3840" b="1" dirty="0">
              <a:solidFill>
                <a:srgbClr val="FFFF00"/>
              </a:solidFill>
              <a:latin typeface="Trebuchet MS" pitchFamily="34" charset="0"/>
            </a:endParaRPr>
          </a:p>
          <a:p>
            <a:pPr algn="ctr"/>
            <a:r>
              <a:rPr lang="en-US" sz="4320" b="1" dirty="0">
                <a:solidFill>
                  <a:schemeClr val="bg1"/>
                </a:solidFill>
                <a:latin typeface="Trebuchet MS" pitchFamily="34" charset="0"/>
              </a:rPr>
              <a:t>Object Placeholders</a:t>
            </a:r>
          </a:p>
          <a:p>
            <a:pPr algn="ctr"/>
            <a:endParaRPr lang="en-US" sz="4320" b="1" dirty="0">
              <a:solidFill>
                <a:schemeClr val="bg1"/>
              </a:solidFill>
              <a:latin typeface="Trebuchet MS" pitchFamily="34" charset="0"/>
            </a:endParaRPr>
          </a:p>
          <a:p>
            <a:pPr defTabSz="4232250"/>
            <a:r>
              <a:rPr lang="en-US" sz="3000" dirty="0">
                <a:latin typeface="Trebuchet MS" pitchFamily="34" charset="0"/>
              </a:rPr>
              <a:t>Use the placeholders provided below to add new elements to your poster:</a:t>
            </a:r>
            <a:r>
              <a:rPr lang="en-US" sz="3000" baseline="0" dirty="0">
                <a:latin typeface="Trebuchet MS" pitchFamily="34" charset="0"/>
              </a:rPr>
              <a:t> </a:t>
            </a:r>
            <a:r>
              <a:rPr lang="en-US" sz="3000" dirty="0">
                <a:latin typeface="Trebuchet MS" pitchFamily="34" charset="0"/>
              </a:rPr>
              <a:t>Drag a placeholder onto the</a:t>
            </a:r>
            <a:r>
              <a:rPr lang="en-US" sz="3000" baseline="0" dirty="0">
                <a:latin typeface="Trebuchet MS" pitchFamily="34" charset="0"/>
              </a:rPr>
              <a:t> poster area,</a:t>
            </a:r>
            <a:r>
              <a:rPr lang="en-US" sz="3000" dirty="0">
                <a:latin typeface="Trebuchet MS" pitchFamily="34" charset="0"/>
              </a:rPr>
              <a:t> size it, and click it to edit.</a:t>
            </a:r>
          </a:p>
          <a:p>
            <a:pPr defTabSz="4232250"/>
            <a:endParaRPr lang="en-US" sz="3000" dirty="0">
              <a:latin typeface="Trebuchet MS" pitchFamily="34" charset="0"/>
            </a:endParaRPr>
          </a:p>
          <a:p>
            <a:pPr defTabSz="4232250"/>
            <a:r>
              <a:rPr lang="en-US" sz="3000" b="1" dirty="0">
                <a:solidFill>
                  <a:srgbClr val="FFFF00"/>
                </a:solidFill>
                <a:latin typeface="Trebuchet MS" pitchFamily="34" charset="0"/>
              </a:rPr>
              <a:t>Section Header placeholder</a:t>
            </a:r>
          </a:p>
          <a:p>
            <a:pPr defTabSz="4232250"/>
            <a:r>
              <a:rPr lang="en-US" sz="3000" dirty="0">
                <a:latin typeface="Trebuchet MS" pitchFamily="34" charset="0"/>
              </a:rPr>
              <a:t>Move</a:t>
            </a:r>
            <a:r>
              <a:rPr lang="en-US" sz="3000" baseline="0" dirty="0">
                <a:latin typeface="Trebuchet MS" pitchFamily="34" charset="0"/>
              </a:rPr>
              <a:t> this preformatted section header placeholder to the poster area to add another section header. Use section headers to separate topics or concepts within your presentation. </a:t>
            </a:r>
          </a:p>
          <a:p>
            <a:pPr defTabSz="4232250"/>
            <a:endParaRPr lang="en-US" sz="3000" baseline="0" dirty="0">
              <a:latin typeface="Trebuchet MS" pitchFamily="34" charset="0"/>
            </a:endParaRPr>
          </a:p>
          <a:p>
            <a:pPr defTabSz="4232250"/>
            <a:endParaRPr lang="en-US" sz="3000" dirty="0">
              <a:latin typeface="Trebuchet MS" pitchFamily="34" charset="0"/>
            </a:endParaRPr>
          </a:p>
          <a:p>
            <a:pPr defTabSz="4232250"/>
            <a:endParaRPr lang="en-US" sz="3000" b="1" dirty="0">
              <a:solidFill>
                <a:srgbClr val="FFFF00"/>
              </a:solidFill>
              <a:latin typeface="Trebuchet MS" pitchFamily="34" charset="0"/>
            </a:endParaRPr>
          </a:p>
          <a:p>
            <a:pPr defTabSz="4232250"/>
            <a:r>
              <a:rPr lang="en-US" sz="3000" b="1" dirty="0">
                <a:solidFill>
                  <a:srgbClr val="FFFF00"/>
                </a:solidFill>
                <a:latin typeface="Trebuchet MS" pitchFamily="34" charset="0"/>
              </a:rPr>
              <a:t>Text placeholder</a:t>
            </a:r>
          </a:p>
          <a:p>
            <a:pPr defTabSz="4232250"/>
            <a:r>
              <a:rPr lang="en-US" sz="3000" baseline="0" dirty="0">
                <a:latin typeface="Trebuchet MS" pitchFamily="34" charset="0"/>
              </a:rPr>
              <a:t>Move this preformatted text placeholder to the poster to add a new body of text.</a:t>
            </a: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defTabSz="4232250"/>
            <a:endParaRPr lang="en-US" sz="3000" b="1" baseline="0" dirty="0">
              <a:solidFill>
                <a:srgbClr val="FFFF00"/>
              </a:solidFill>
              <a:latin typeface="Trebuchet MS" pitchFamily="34" charset="0"/>
            </a:endParaRPr>
          </a:p>
          <a:p>
            <a:pPr defTabSz="4232250"/>
            <a:r>
              <a:rPr lang="en-US" sz="3000" b="1" baseline="0" dirty="0">
                <a:solidFill>
                  <a:srgbClr val="FFFF00"/>
                </a:solidFill>
                <a:latin typeface="Trebuchet MS" pitchFamily="34" charset="0"/>
              </a:rPr>
              <a:t>Picture placeholder</a:t>
            </a:r>
          </a:p>
          <a:p>
            <a:pPr defTabSz="4232250"/>
            <a:r>
              <a:rPr lang="en-US" sz="3000" baseline="0" dirty="0">
                <a:latin typeface="Trebuchet MS" pitchFamily="34" charset="0"/>
              </a:rPr>
              <a:t>Move this graphic placeholder onto your poster, size it first, and then click it to add a picture to the poster.</a:t>
            </a: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algn="ctr"/>
            <a:endParaRPr lang="en-US" sz="4320" b="1" dirty="0">
              <a:solidFill>
                <a:schemeClr val="bg1"/>
              </a:solidFill>
              <a:latin typeface="Trebuchet MS" pitchFamily="34" charset="0"/>
            </a:endParaRPr>
          </a:p>
          <a:p>
            <a:pPr algn="ctr"/>
            <a:endParaRPr lang="en-US" sz="4320" b="1" dirty="0">
              <a:solidFill>
                <a:schemeClr val="bg1"/>
              </a:solidFill>
              <a:latin typeface="Trebuchet MS" pitchFamily="34" charset="0"/>
            </a:endParaRPr>
          </a:p>
          <a:p>
            <a:pPr algn="ctr"/>
            <a:endParaRPr lang="en-US" sz="4320" b="1" dirty="0">
              <a:solidFill>
                <a:schemeClr val="bg1"/>
              </a:solidFill>
              <a:latin typeface="Trebuchet MS" pitchFamily="34" charset="0"/>
            </a:endParaRPr>
          </a:p>
          <a:p>
            <a:pPr algn="ctr"/>
            <a:endParaRPr lang="en-US" sz="4320" b="1" dirty="0">
              <a:solidFill>
                <a:schemeClr val="bg1"/>
              </a:solidFill>
              <a:latin typeface="Trebuchet MS" pitchFamily="34" charset="0"/>
            </a:endParaRPr>
          </a:p>
          <a:p>
            <a:pPr defTabSz="4232250"/>
            <a:endParaRPr lang="en-US" sz="3000" dirty="0">
              <a:latin typeface="Trebuchet MS" pitchFamily="34" charset="0"/>
            </a:endParaRPr>
          </a:p>
          <a:p>
            <a:pPr algn="ctr"/>
            <a:endParaRPr lang="en-US" sz="3000" b="1" dirty="0">
              <a:solidFill>
                <a:schemeClr val="bg1"/>
              </a:solidFill>
              <a:latin typeface="Trebuchet MS" pitchFamily="34" charset="0"/>
            </a:endParaRPr>
          </a:p>
          <a:p>
            <a:pPr defTabSz="4232250"/>
            <a:endParaRPr lang="en-US" sz="3000" b="1" dirty="0">
              <a:solidFill>
                <a:srgbClr val="FFFF00"/>
              </a:solidFill>
              <a:latin typeface="Trebuchet MS" pitchFamily="34" charset="0"/>
            </a:endParaRPr>
          </a:p>
          <a:p>
            <a:pPr algn="ctr"/>
            <a:endParaRPr lang="en-US" sz="4320" b="1" dirty="0">
              <a:latin typeface="Trebuchet MS" pitchFamily="34" charset="0"/>
            </a:endParaRPr>
          </a:p>
        </p:txBody>
      </p:sp>
      <p:sp>
        <p:nvSpPr>
          <p:cNvPr id="29" name="Rectangle 28"/>
          <p:cNvSpPr/>
          <p:nvPr/>
        </p:nvSpPr>
        <p:spPr>
          <a:xfrm>
            <a:off x="-13946599" y="17054234"/>
            <a:ext cx="13534340" cy="7772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8166" tIns="44082" rIns="88166" bIns="44082" rtlCol="0" anchor="ctr"/>
          <a:lstStyle/>
          <a:p>
            <a:pPr algn="ctr"/>
            <a:endParaRPr lang="en-US" sz="10303" dirty="0"/>
          </a:p>
        </p:txBody>
      </p:sp>
      <p:pic>
        <p:nvPicPr>
          <p:cNvPr id="30" name="Picture 2"/>
          <p:cNvPicPr>
            <a:picLocks noChangeAspect="1" noChangeArrowheads="1"/>
          </p:cNvPicPr>
          <p:nvPr/>
        </p:nvPicPr>
        <p:blipFill>
          <a:blip r:embed="rId3" cstate="print"/>
          <a:srcRect/>
          <a:stretch>
            <a:fillRect/>
          </a:stretch>
        </p:blipFill>
        <p:spPr bwMode="auto">
          <a:xfrm>
            <a:off x="49098248" y="15525143"/>
            <a:ext cx="4741366" cy="3058182"/>
          </a:xfrm>
          <a:prstGeom prst="rect">
            <a:avLst/>
          </a:prstGeom>
          <a:noFill/>
          <a:ln w="9525">
            <a:noFill/>
            <a:miter lim="800000"/>
            <a:headEnd/>
            <a:tailEnd/>
          </a:ln>
          <a:effectLst/>
        </p:spPr>
      </p:pic>
      <p:pic>
        <p:nvPicPr>
          <p:cNvPr id="31" name="Picture 2"/>
          <p:cNvPicPr>
            <a:picLocks noChangeAspect="1" noChangeArrowheads="1"/>
          </p:cNvPicPr>
          <p:nvPr/>
        </p:nvPicPr>
        <p:blipFill>
          <a:blip r:embed="rId4" cstate="print"/>
          <a:srcRect/>
          <a:stretch>
            <a:fillRect/>
          </a:stretch>
        </p:blipFill>
        <p:spPr bwMode="auto">
          <a:xfrm>
            <a:off x="47342928" y="13118824"/>
            <a:ext cx="590550" cy="438150"/>
          </a:xfrm>
          <a:prstGeom prst="rect">
            <a:avLst/>
          </a:prstGeom>
          <a:noFill/>
          <a:ln w="9525">
            <a:solidFill>
              <a:schemeClr val="tx1"/>
            </a:solidFill>
            <a:miter lim="800000"/>
            <a:headEnd/>
            <a:tailEnd/>
          </a:ln>
          <a:effectLst/>
        </p:spPr>
      </p:pic>
      <p:sp>
        <p:nvSpPr>
          <p:cNvPr id="32" name="TextBox 31"/>
          <p:cNvSpPr txBox="1"/>
          <p:nvPr/>
        </p:nvSpPr>
        <p:spPr>
          <a:xfrm>
            <a:off x="44487740" y="30588810"/>
            <a:ext cx="9160287" cy="2083417"/>
          </a:xfrm>
          <a:prstGeom prst="rect">
            <a:avLst/>
          </a:prstGeom>
          <a:noFill/>
        </p:spPr>
        <p:txBody>
          <a:bodyPr wrap="square" lIns="88166" tIns="44082" rIns="88166" bIns="44082" rtlCol="0">
            <a:spAutoFit/>
          </a:bodyPr>
          <a:lstStyle/>
          <a:p>
            <a:r>
              <a:rPr lang="en-US" sz="3480" dirty="0">
                <a:solidFill>
                  <a:schemeClr val="bg1"/>
                </a:solidFill>
              </a:rPr>
              <a:t>© 2012 PosterPresentations.com</a:t>
            </a:r>
            <a:br>
              <a:rPr lang="en-US" sz="3480" dirty="0">
                <a:solidFill>
                  <a:schemeClr val="bg1"/>
                </a:solidFill>
              </a:rPr>
            </a:br>
            <a:r>
              <a:rPr lang="en-US" sz="3480" dirty="0">
                <a:solidFill>
                  <a:schemeClr val="bg1"/>
                </a:solidFill>
              </a:rPr>
              <a:t>    </a:t>
            </a:r>
            <a:r>
              <a:rPr lang="en-US" sz="3000" dirty="0">
                <a:solidFill>
                  <a:schemeClr val="bg1"/>
                </a:solidFill>
              </a:rPr>
              <a:t>2117 Fourth Street ,</a:t>
            </a:r>
            <a:r>
              <a:rPr lang="en-US" sz="3000" baseline="0" dirty="0">
                <a:solidFill>
                  <a:schemeClr val="bg1"/>
                </a:solidFill>
              </a:rPr>
              <a:t> Unit C</a:t>
            </a:r>
            <a:br>
              <a:rPr lang="en-US" sz="3000" baseline="0" dirty="0">
                <a:solidFill>
                  <a:schemeClr val="bg1"/>
                </a:solidFill>
              </a:rPr>
            </a:br>
            <a:r>
              <a:rPr lang="en-US" sz="3000" baseline="0" dirty="0">
                <a:solidFill>
                  <a:schemeClr val="bg1"/>
                </a:solidFill>
              </a:rPr>
              <a:t>    Berkeley CA 94710</a:t>
            </a:r>
            <a:br>
              <a:rPr lang="en-US" sz="3000" baseline="0" dirty="0">
                <a:solidFill>
                  <a:schemeClr val="bg1"/>
                </a:solidFill>
              </a:rPr>
            </a:br>
            <a:r>
              <a:rPr lang="en-US" sz="3000" baseline="0" dirty="0">
                <a:solidFill>
                  <a:schemeClr val="bg1"/>
                </a:solidFill>
              </a:rPr>
              <a:t>    </a:t>
            </a:r>
            <a:r>
              <a:rPr lang="en-US" sz="3000" b="1" baseline="0" dirty="0">
                <a:solidFill>
                  <a:srgbClr val="FFFF00"/>
                </a:solidFill>
              </a:rPr>
              <a:t>posterpresenter@gmail.com</a:t>
            </a:r>
            <a:endParaRPr lang="en-US" sz="3480" b="1" dirty="0">
              <a:solidFill>
                <a:srgbClr val="FFFF00"/>
              </a:solidFill>
            </a:endParaRPr>
          </a:p>
        </p:txBody>
      </p:sp>
      <p:grpSp>
        <p:nvGrpSpPr>
          <p:cNvPr id="33" name="Group 32"/>
          <p:cNvGrpSpPr/>
          <p:nvPr/>
        </p:nvGrpSpPr>
        <p:grpSpPr>
          <a:xfrm>
            <a:off x="-13686137" y="31638626"/>
            <a:ext cx="13200442" cy="1090621"/>
            <a:chOff x="44242388" y="28054064"/>
            <a:chExt cx="9771398" cy="1090621"/>
          </a:xfrm>
        </p:grpSpPr>
        <p:sp>
          <p:nvSpPr>
            <p:cNvPr id="34" name="Rounded Rectangle 33"/>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303" dirty="0"/>
            </a:p>
          </p:txBody>
        </p:sp>
        <p:pic>
          <p:nvPicPr>
            <p:cNvPr id="35" name="Picture 7" descr="http://t2.gstatic.com/images?q=tbn:ANd9GcR4APHC6TT9w54M2zn_pvCiBxUNcspYPoVxirLRphBoJabfSvu7zw">
              <a:hlinkClick r:id="rId5"/>
            </p:cNvPr>
            <p:cNvPicPr>
              <a:picLocks noChangeAspect="1" noChangeArrowheads="1"/>
            </p:cNvPicPr>
            <p:nvPr userDrawn="1"/>
          </p:nvPicPr>
          <p:blipFill>
            <a:blip r:embed="rId6" cstate="print"/>
            <a:srcRect/>
            <a:stretch>
              <a:fillRect/>
            </a:stretch>
          </p:blipFill>
          <p:spPr bwMode="auto">
            <a:xfrm>
              <a:off x="44341112" y="28126635"/>
              <a:ext cx="914400" cy="914400"/>
            </a:xfrm>
            <a:prstGeom prst="rect">
              <a:avLst/>
            </a:prstGeom>
            <a:noFill/>
          </p:spPr>
        </p:pic>
        <p:sp>
          <p:nvSpPr>
            <p:cNvPr id="36" name="TextBox 35"/>
            <p:cNvSpPr txBox="1"/>
            <p:nvPr userDrawn="1"/>
          </p:nvSpPr>
          <p:spPr>
            <a:xfrm>
              <a:off x="45342598" y="28154090"/>
              <a:ext cx="8671188" cy="867930"/>
            </a:xfrm>
            <a:prstGeom prst="rect">
              <a:avLst/>
            </a:prstGeom>
            <a:noFill/>
          </p:spPr>
          <p:txBody>
            <a:bodyPr wrap="square" rtlCol="0">
              <a:spAutoFit/>
            </a:bodyPr>
            <a:lstStyle/>
            <a:p>
              <a:r>
                <a:rPr lang="en-US" sz="2520" dirty="0">
                  <a:solidFill>
                    <a:schemeClr val="tx2"/>
                  </a:solidFill>
                  <a:latin typeface="Trebuchet MS" pitchFamily="34" charset="0"/>
                </a:rPr>
                <a:t>Student</a:t>
              </a:r>
              <a:r>
                <a:rPr lang="en-US" sz="2520" baseline="0" dirty="0">
                  <a:solidFill>
                    <a:schemeClr val="tx2"/>
                  </a:solidFill>
                  <a:latin typeface="Trebuchet MS" pitchFamily="34" charset="0"/>
                </a:rPr>
                <a:t> discounts are available on our Facebook page.</a:t>
              </a:r>
              <a:br>
                <a:rPr lang="en-US" sz="2520" baseline="0" dirty="0">
                  <a:solidFill>
                    <a:schemeClr val="tx2"/>
                  </a:solidFill>
                  <a:latin typeface="Trebuchet MS" pitchFamily="34" charset="0"/>
                </a:rPr>
              </a:br>
              <a:r>
                <a:rPr lang="en-US" sz="2520" baseline="0" dirty="0">
                  <a:solidFill>
                    <a:schemeClr val="tx2"/>
                  </a:solidFill>
                  <a:latin typeface="Trebuchet MS" pitchFamily="34" charset="0"/>
                </a:rPr>
                <a:t>Go to </a:t>
              </a:r>
              <a:r>
                <a:rPr lang="en-US" sz="2520" u="sng" baseline="0" dirty="0">
                  <a:solidFill>
                    <a:schemeClr val="tx2"/>
                  </a:solidFill>
                  <a:latin typeface="Trebuchet MS" pitchFamily="34" charset="0"/>
                </a:rPr>
                <a:t>PosterPresentations.com</a:t>
              </a:r>
              <a:r>
                <a:rPr lang="en-US" sz="2520" baseline="0" dirty="0">
                  <a:solidFill>
                    <a:schemeClr val="tx2"/>
                  </a:solidFill>
                  <a:latin typeface="Trebuchet MS" pitchFamily="34" charset="0"/>
                </a:rPr>
                <a:t> and click on the FB icon. </a:t>
              </a:r>
              <a:endParaRPr lang="en-US" sz="2520" dirty="0">
                <a:solidFill>
                  <a:schemeClr val="tx2"/>
                </a:solidFill>
                <a:latin typeface="Trebuchet MS" pitchFamily="34" charset="0"/>
              </a:endParaRPr>
            </a:p>
          </p:txBody>
        </p:sp>
      </p:grpSp>
      <p:cxnSp>
        <p:nvCxnSpPr>
          <p:cNvPr id="37" name="Straight Connector 36"/>
          <p:cNvCxnSpPr/>
          <p:nvPr/>
        </p:nvCxnSpPr>
        <p:spPr>
          <a:xfrm>
            <a:off x="44222135" y="30500132"/>
            <a:ext cx="10050461" cy="158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13946602"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4254029" y="4841861"/>
            <a:ext cx="10018560" cy="1607"/>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922339" y="5392021"/>
            <a:ext cx="13577436" cy="26736674"/>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88170" tIns="44086" rIns="88170" bIns="44086" rtlCol="0" anchor="ctr"/>
          <a:lstStyle/>
          <a:p>
            <a:pPr algn="ctr"/>
            <a:endParaRPr lang="en-US" sz="10303" dirty="0"/>
          </a:p>
        </p:txBody>
      </p:sp>
      <p:sp>
        <p:nvSpPr>
          <p:cNvPr id="22" name="Rounded Rectangle 21"/>
          <p:cNvSpPr/>
          <p:nvPr/>
        </p:nvSpPr>
        <p:spPr>
          <a:xfrm>
            <a:off x="15154504" y="5392021"/>
            <a:ext cx="13577436" cy="26736674"/>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88170" tIns="44086" rIns="88170" bIns="44086" rtlCol="0" anchor="ctr"/>
          <a:lstStyle/>
          <a:p>
            <a:pPr algn="ctr"/>
            <a:endParaRPr lang="en-US" sz="10303" dirty="0"/>
          </a:p>
        </p:txBody>
      </p:sp>
      <p:sp>
        <p:nvSpPr>
          <p:cNvPr id="23" name="Rounded Rectangle 22"/>
          <p:cNvSpPr/>
          <p:nvPr/>
        </p:nvSpPr>
        <p:spPr>
          <a:xfrm>
            <a:off x="29386670" y="5392021"/>
            <a:ext cx="13577436" cy="26736674"/>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88170" tIns="44086" rIns="88170" bIns="44086" rtlCol="0" anchor="ctr"/>
          <a:lstStyle/>
          <a:p>
            <a:pPr algn="ctr"/>
            <a:endParaRPr lang="en-US" sz="10303" dirty="0"/>
          </a:p>
        </p:txBody>
      </p:sp>
      <p:sp>
        <p:nvSpPr>
          <p:cNvPr id="24" name="Rectangle 23"/>
          <p:cNvSpPr/>
          <p:nvPr/>
        </p:nvSpPr>
        <p:spPr>
          <a:xfrm>
            <a:off x="-13892846" y="20466670"/>
            <a:ext cx="13534340" cy="7772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8166" tIns="44082" rIns="88166" bIns="44082" rtlCol="0" anchor="ctr"/>
          <a:lstStyle/>
          <a:p>
            <a:pPr algn="ctr"/>
            <a:endParaRPr lang="en-US" sz="10303" dirty="0"/>
          </a:p>
        </p:txBody>
      </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4231942" rtl="0" eaLnBrk="1" latinLnBrk="0" hangingPunct="1">
        <a:spcBef>
          <a:spcPct val="0"/>
        </a:spcBef>
        <a:buNone/>
        <a:defRPr sz="8400" kern="1200">
          <a:solidFill>
            <a:schemeClr val="bg1"/>
          </a:solidFill>
          <a:latin typeface="Trebuchet MS" pitchFamily="34" charset="0"/>
          <a:ea typeface="+mj-ea"/>
          <a:cs typeface="+mj-cs"/>
        </a:defRPr>
      </a:lvl1pPr>
    </p:titleStyle>
    <p:bodyStyle>
      <a:lvl1pPr marL="1586980" indent="-1586980" algn="l" defTabSz="4231942" rtl="0" eaLnBrk="1" latinLnBrk="0" hangingPunct="1">
        <a:spcBef>
          <a:spcPct val="20000"/>
        </a:spcBef>
        <a:buFont typeface="Arial" pitchFamily="34" charset="0"/>
        <a:buChar char="•"/>
        <a:defRPr sz="14880" kern="1200">
          <a:solidFill>
            <a:schemeClr val="tx1"/>
          </a:solidFill>
          <a:latin typeface="+mn-lt"/>
          <a:ea typeface="+mn-ea"/>
          <a:cs typeface="+mn-cs"/>
        </a:defRPr>
      </a:lvl1pPr>
      <a:lvl2pPr marL="3438454" indent="-1322482" algn="l" defTabSz="4231942" rtl="0" eaLnBrk="1" latinLnBrk="0" hangingPunct="1">
        <a:spcBef>
          <a:spcPct val="20000"/>
        </a:spcBef>
        <a:buFont typeface="Arial" pitchFamily="34" charset="0"/>
        <a:buChar char="–"/>
        <a:defRPr sz="13080" kern="1200">
          <a:solidFill>
            <a:schemeClr val="tx1"/>
          </a:solidFill>
          <a:latin typeface="+mn-lt"/>
          <a:ea typeface="+mn-ea"/>
          <a:cs typeface="+mn-cs"/>
        </a:defRPr>
      </a:lvl2pPr>
      <a:lvl3pPr marL="5289929" indent="-1057986" algn="l" defTabSz="4231942" rtl="0" eaLnBrk="1" latinLnBrk="0" hangingPunct="1">
        <a:spcBef>
          <a:spcPct val="20000"/>
        </a:spcBef>
        <a:buFont typeface="Arial" pitchFamily="34" charset="0"/>
        <a:buChar char="•"/>
        <a:defRPr sz="11160" kern="1200">
          <a:solidFill>
            <a:schemeClr val="tx1"/>
          </a:solidFill>
          <a:latin typeface="+mn-lt"/>
          <a:ea typeface="+mn-ea"/>
          <a:cs typeface="+mn-cs"/>
        </a:defRPr>
      </a:lvl3pPr>
      <a:lvl4pPr marL="7405901"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4pPr>
      <a:lvl5pPr marL="9521870"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5pPr>
      <a:lvl6pPr marL="11637842"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6pPr>
      <a:lvl7pPr marL="13753812"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7pPr>
      <a:lvl8pPr marL="15869784"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8pPr>
      <a:lvl9pPr marL="17985755"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9pPr>
    </p:bodyStyle>
    <p:otherStyle>
      <a:defPPr>
        <a:defRPr lang="en-US"/>
      </a:defPPr>
      <a:lvl1pPr marL="0" algn="l" defTabSz="4231942" rtl="0" eaLnBrk="1" latinLnBrk="0" hangingPunct="1">
        <a:defRPr sz="8280" kern="1200">
          <a:solidFill>
            <a:schemeClr val="tx1"/>
          </a:solidFill>
          <a:latin typeface="+mn-lt"/>
          <a:ea typeface="+mn-ea"/>
          <a:cs typeface="+mn-cs"/>
        </a:defRPr>
      </a:lvl1pPr>
      <a:lvl2pPr marL="2115972" algn="l" defTabSz="4231942" rtl="0" eaLnBrk="1" latinLnBrk="0" hangingPunct="1">
        <a:defRPr sz="8280" kern="1200">
          <a:solidFill>
            <a:schemeClr val="tx1"/>
          </a:solidFill>
          <a:latin typeface="+mn-lt"/>
          <a:ea typeface="+mn-ea"/>
          <a:cs typeface="+mn-cs"/>
        </a:defRPr>
      </a:lvl2pPr>
      <a:lvl3pPr marL="4231942" algn="l" defTabSz="4231942" rtl="0" eaLnBrk="1" latinLnBrk="0" hangingPunct="1">
        <a:defRPr sz="8280" kern="1200">
          <a:solidFill>
            <a:schemeClr val="tx1"/>
          </a:solidFill>
          <a:latin typeface="+mn-lt"/>
          <a:ea typeface="+mn-ea"/>
          <a:cs typeface="+mn-cs"/>
        </a:defRPr>
      </a:lvl3pPr>
      <a:lvl4pPr marL="6347914" algn="l" defTabSz="4231942" rtl="0" eaLnBrk="1" latinLnBrk="0" hangingPunct="1">
        <a:defRPr sz="8280" kern="1200">
          <a:solidFill>
            <a:schemeClr val="tx1"/>
          </a:solidFill>
          <a:latin typeface="+mn-lt"/>
          <a:ea typeface="+mn-ea"/>
          <a:cs typeface="+mn-cs"/>
        </a:defRPr>
      </a:lvl4pPr>
      <a:lvl5pPr marL="8463884" algn="l" defTabSz="4231942" rtl="0" eaLnBrk="1" latinLnBrk="0" hangingPunct="1">
        <a:defRPr sz="8280" kern="1200">
          <a:solidFill>
            <a:schemeClr val="tx1"/>
          </a:solidFill>
          <a:latin typeface="+mn-lt"/>
          <a:ea typeface="+mn-ea"/>
          <a:cs typeface="+mn-cs"/>
        </a:defRPr>
      </a:lvl5pPr>
      <a:lvl6pPr marL="10579856" algn="l" defTabSz="4231942" rtl="0" eaLnBrk="1" latinLnBrk="0" hangingPunct="1">
        <a:defRPr sz="8280" kern="1200">
          <a:solidFill>
            <a:schemeClr val="tx1"/>
          </a:solidFill>
          <a:latin typeface="+mn-lt"/>
          <a:ea typeface="+mn-ea"/>
          <a:cs typeface="+mn-cs"/>
        </a:defRPr>
      </a:lvl6pPr>
      <a:lvl7pPr marL="12695828" algn="l" defTabSz="4231942" rtl="0" eaLnBrk="1" latinLnBrk="0" hangingPunct="1">
        <a:defRPr sz="8280" kern="1200">
          <a:solidFill>
            <a:schemeClr val="tx1"/>
          </a:solidFill>
          <a:latin typeface="+mn-lt"/>
          <a:ea typeface="+mn-ea"/>
          <a:cs typeface="+mn-cs"/>
        </a:defRPr>
      </a:lvl7pPr>
      <a:lvl8pPr marL="14811798" algn="l" defTabSz="4231942" rtl="0" eaLnBrk="1" latinLnBrk="0" hangingPunct="1">
        <a:defRPr sz="8280" kern="1200">
          <a:solidFill>
            <a:schemeClr val="tx1"/>
          </a:solidFill>
          <a:latin typeface="+mn-lt"/>
          <a:ea typeface="+mn-ea"/>
          <a:cs typeface="+mn-cs"/>
        </a:defRPr>
      </a:lvl8pPr>
      <a:lvl9pPr marL="16927770" algn="l" defTabSz="4231942" rtl="0" eaLnBrk="1" latinLnBrk="0" hangingPunct="1">
        <a:defRPr sz="828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88166" tIns="44082" rIns="88166" bIns="44082" anchor="ctr"/>
          <a:lstStyle/>
          <a:p>
            <a:pPr>
              <a:defRPr/>
            </a:pPr>
            <a:endParaRPr lang="en-US" sz="10303" dirty="0"/>
          </a:p>
        </p:txBody>
      </p:sp>
      <p:sp>
        <p:nvSpPr>
          <p:cNvPr id="9" name="Rectangle 9"/>
          <p:cNvSpPr>
            <a:spLocks noChangeArrowheads="1"/>
          </p:cNvSpPr>
          <p:nvPr/>
        </p:nvSpPr>
        <p:spPr bwMode="auto">
          <a:xfrm>
            <a:off x="0" y="4805366"/>
            <a:ext cx="43891200" cy="152400"/>
          </a:xfrm>
          <a:prstGeom prst="rect">
            <a:avLst/>
          </a:prstGeom>
          <a:solidFill>
            <a:schemeClr val="accent5">
              <a:lumMod val="50000"/>
            </a:schemeClr>
          </a:solidFill>
          <a:ln w="152400">
            <a:noFill/>
            <a:miter lim="800000"/>
            <a:headEnd/>
            <a:tailEnd/>
          </a:ln>
          <a:effectLst/>
        </p:spPr>
        <p:txBody>
          <a:bodyPr wrap="none" lIns="88166" tIns="44082" rIns="88166" bIns="44082" anchor="ctr"/>
          <a:lstStyle/>
          <a:p>
            <a:pPr>
              <a:defRPr/>
            </a:pPr>
            <a:endParaRPr lang="en-US" sz="10303" dirty="0"/>
          </a:p>
        </p:txBody>
      </p:sp>
      <p:sp>
        <p:nvSpPr>
          <p:cNvPr id="10" name="Text Box 14"/>
          <p:cNvSpPr txBox="1">
            <a:spLocks noChangeArrowheads="1"/>
          </p:cNvSpPr>
          <p:nvPr/>
        </p:nvSpPr>
        <p:spPr bwMode="auto">
          <a:xfrm>
            <a:off x="1484177" y="32232605"/>
            <a:ext cx="2514600" cy="306786"/>
          </a:xfrm>
          <a:prstGeom prst="rect">
            <a:avLst/>
          </a:prstGeom>
          <a:noFill/>
          <a:ln w="9525">
            <a:noFill/>
            <a:miter lim="800000"/>
            <a:headEnd/>
            <a:tailEnd/>
          </a:ln>
          <a:effectLst/>
        </p:spPr>
        <p:txBody>
          <a:bodyPr lIns="88000" tIns="43991" rIns="88000" bIns="43991">
            <a:spAutoFit/>
          </a:bodyPr>
          <a:lstStyle/>
          <a:p>
            <a:pPr eaLnBrk="0" hangingPunct="0">
              <a:lnSpc>
                <a:spcPct val="65000"/>
              </a:lnSpc>
              <a:spcBef>
                <a:spcPct val="50000"/>
              </a:spcBef>
              <a:defRPr/>
            </a:pPr>
            <a:r>
              <a:rPr lang="en-US" sz="48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960" b="1" dirty="0">
                <a:solidFill>
                  <a:schemeClr val="bg1">
                    <a:lumMod val="75000"/>
                  </a:schemeClr>
                </a:solidFill>
                <a:latin typeface="Arial" charset="0"/>
              </a:rPr>
              <a:t>www.PosterPresentations.com</a:t>
            </a:r>
          </a:p>
        </p:txBody>
      </p:sp>
      <p:sp>
        <p:nvSpPr>
          <p:cNvPr id="27" name="Rectangle 26"/>
          <p:cNvSpPr/>
          <p:nvPr/>
        </p:nvSpPr>
        <p:spPr>
          <a:xfrm>
            <a:off x="44222135" y="0"/>
            <a:ext cx="10050461"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6333" tIns="352662" rIns="176333" bIns="176333" rtlCol="0" anchor="t" anchorCtr="0"/>
          <a:lstStyle/>
          <a:p>
            <a:pPr algn="ctr"/>
            <a:r>
              <a:rPr lang="en-US" sz="3840" b="1" dirty="0">
                <a:solidFill>
                  <a:schemeClr val="bg1"/>
                </a:solidFill>
                <a:latin typeface="Trebuchet MS" pitchFamily="34" charset="0"/>
              </a:rPr>
              <a:t>QUICK</a:t>
            </a:r>
            <a:r>
              <a:rPr lang="en-US" sz="3840" b="1" baseline="0" dirty="0">
                <a:solidFill>
                  <a:schemeClr val="bg1"/>
                </a:solidFill>
                <a:latin typeface="Trebuchet MS" pitchFamily="34" charset="0"/>
              </a:rPr>
              <a:t> TIPS</a:t>
            </a:r>
            <a:endParaRPr lang="en-US" sz="3840" b="1" dirty="0">
              <a:solidFill>
                <a:schemeClr val="bg1"/>
              </a:solidFill>
              <a:latin typeface="Trebuchet MS" pitchFamily="34" charset="0"/>
            </a:endParaRPr>
          </a:p>
          <a:p>
            <a:pPr algn="ctr"/>
            <a:r>
              <a:rPr lang="en-US" sz="3840" b="1" dirty="0">
                <a:solidFill>
                  <a:srgbClr val="FFFF00"/>
                </a:solidFill>
                <a:latin typeface="Trebuchet MS" pitchFamily="34" charset="0"/>
              </a:rPr>
              <a:t>(--THIS SECTION DOES NOT PRINT--)</a:t>
            </a:r>
          </a:p>
          <a:p>
            <a:pPr algn="ctr"/>
            <a:endParaRPr lang="en-US" sz="3000" b="1" dirty="0">
              <a:latin typeface="Trebuchet MS" pitchFamily="34" charset="0"/>
            </a:endParaRPr>
          </a:p>
          <a:p>
            <a:pPr defTabSz="3022673"/>
            <a:r>
              <a:rPr lang="en-US" sz="3000" dirty="0">
                <a:latin typeface="Trebuchet MS" pitchFamily="34" charset="0"/>
              </a:rPr>
              <a:t>This PowerPoint</a:t>
            </a:r>
            <a:r>
              <a:rPr lang="en-US" sz="3000" baseline="0" dirty="0">
                <a:latin typeface="Trebuchet MS" pitchFamily="34" charset="0"/>
              </a:rPr>
              <a:t> template requires basic PowerPoint (version 2007 or newer) skills. Below is a list of commonly asked questions specific to this template. </a:t>
            </a:r>
            <a:br>
              <a:rPr lang="en-US" sz="3000" baseline="0" dirty="0">
                <a:latin typeface="Trebuchet MS" pitchFamily="34" charset="0"/>
              </a:rPr>
            </a:br>
            <a:r>
              <a:rPr lang="en-US" sz="3000" baseline="0" dirty="0">
                <a:latin typeface="Trebuchet MS" pitchFamily="34" charset="0"/>
              </a:rPr>
              <a:t>If you are using an older version of PowerPoint some template features may not work properly.</a:t>
            </a:r>
            <a:endParaRPr lang="en-US" sz="3840" b="1" dirty="0">
              <a:solidFill>
                <a:srgbClr val="FFFF00"/>
              </a:solidFill>
              <a:latin typeface="Trebuchet MS" pitchFamily="34" charset="0"/>
            </a:endParaRPr>
          </a:p>
          <a:p>
            <a:pPr defTabSz="3022673"/>
            <a:endParaRPr lang="en-US" sz="3840" b="1" dirty="0">
              <a:solidFill>
                <a:srgbClr val="FFFF00"/>
              </a:solidFill>
              <a:latin typeface="Trebuchet MS" pitchFamily="34" charset="0"/>
            </a:endParaRPr>
          </a:p>
          <a:p>
            <a:pPr algn="ctr"/>
            <a:r>
              <a:rPr lang="en-US" sz="3840" b="1" dirty="0">
                <a:solidFill>
                  <a:schemeClr val="bg1"/>
                </a:solidFill>
                <a:latin typeface="Trebuchet MS" pitchFamily="34" charset="0"/>
              </a:rPr>
              <a:t>Using the template</a:t>
            </a:r>
            <a:endParaRPr lang="en-US" sz="3840" b="1" baseline="0" dirty="0">
              <a:solidFill>
                <a:schemeClr val="bg1"/>
              </a:solidFill>
              <a:latin typeface="Trebuchet MS" pitchFamily="34" charset="0"/>
            </a:endParaRPr>
          </a:p>
          <a:p>
            <a:pPr algn="ctr"/>
            <a:endParaRPr lang="en-US" sz="3000" b="1" dirty="0">
              <a:solidFill>
                <a:srgbClr val="FFFF00"/>
              </a:solidFill>
              <a:latin typeface="Trebuchet MS" pitchFamily="34" charset="0"/>
            </a:endParaRPr>
          </a:p>
          <a:p>
            <a:pPr marL="0" marR="0" indent="0" algn="l" defTabSz="3022673" rtl="0" eaLnBrk="1" fontAlgn="auto" latinLnBrk="0" hangingPunct="1">
              <a:lnSpc>
                <a:spcPct val="100000"/>
              </a:lnSpc>
              <a:spcBef>
                <a:spcPts val="0"/>
              </a:spcBef>
              <a:spcAft>
                <a:spcPts val="0"/>
              </a:spcAft>
              <a:buClrTx/>
              <a:buSzTx/>
              <a:buFontTx/>
              <a:buNone/>
              <a:tabLst/>
              <a:defRPr/>
            </a:pPr>
            <a:r>
              <a:rPr lang="en-US" sz="3000" b="1" dirty="0">
                <a:solidFill>
                  <a:srgbClr val="FFFF00"/>
                </a:solidFill>
                <a:latin typeface="Trebuchet MS" pitchFamily="34" charset="0"/>
              </a:rPr>
              <a:t>Verifying the quality of your graphics</a:t>
            </a:r>
          </a:p>
          <a:p>
            <a:pPr defTabSz="3022673"/>
            <a:r>
              <a:rPr lang="en-US" sz="3000" dirty="0">
                <a:latin typeface="Trebuchet MS" pitchFamily="34" charset="0"/>
              </a:rPr>
              <a:t>Go to the </a:t>
            </a:r>
            <a:r>
              <a:rPr lang="en-US" sz="30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3000" baseline="0" dirty="0">
                <a:latin typeface="Trebuchet MS" pitchFamily="34" charset="0"/>
              </a:rPr>
            </a:br>
            <a:endParaRPr lang="en-US" sz="3000" baseline="0" dirty="0">
              <a:latin typeface="Trebuchet MS" pitchFamily="34" charset="0"/>
            </a:endParaRPr>
          </a:p>
          <a:p>
            <a:pPr defTabSz="3022673"/>
            <a:r>
              <a:rPr lang="en-US" sz="3000" b="1" dirty="0">
                <a:solidFill>
                  <a:srgbClr val="FFFF00"/>
                </a:solidFill>
                <a:latin typeface="Trebuchet MS" pitchFamily="34" charset="0"/>
              </a:rPr>
              <a:t>Using the placeholders</a:t>
            </a:r>
          </a:p>
          <a:p>
            <a:pPr defTabSz="3022673"/>
            <a:r>
              <a:rPr lang="en-US" sz="3000" baseline="0" dirty="0">
                <a:latin typeface="Trebuchet MS" pitchFamily="34" charset="0"/>
              </a:rPr>
              <a:t>To add text to this template click inside a placeholder and type in or paste your text. To move a placeholder, click on it </a:t>
            </a:r>
            <a:r>
              <a:rPr lang="en-US" sz="3000" u="sng" baseline="0" dirty="0">
                <a:latin typeface="Trebuchet MS" pitchFamily="34" charset="0"/>
              </a:rPr>
              <a:t>once</a:t>
            </a:r>
            <a:r>
              <a:rPr lang="en-US" sz="3000" baseline="0" dirty="0">
                <a:latin typeface="Trebuchet MS" pitchFamily="34" charset="0"/>
              </a:rPr>
              <a:t> (to select it), place your cursor on its frame and your cursor will change to this symbol:         Then, click </a:t>
            </a:r>
            <a:r>
              <a:rPr lang="en-US" sz="3000" u="sng" baseline="0" dirty="0">
                <a:latin typeface="Trebuchet MS" pitchFamily="34" charset="0"/>
              </a:rPr>
              <a:t>once</a:t>
            </a:r>
            <a:r>
              <a:rPr lang="en-US" sz="3000" baseline="0" dirty="0">
                <a:latin typeface="Trebuchet MS" pitchFamily="34" charset="0"/>
              </a:rPr>
              <a:t> and drag it to its new location where you can resize it as needed. Additional placeholders can be found on the left side of this template.</a:t>
            </a:r>
          </a:p>
          <a:p>
            <a:pPr defTabSz="3022673"/>
            <a:endParaRPr lang="en-US" sz="3000" b="1" baseline="0" dirty="0">
              <a:solidFill>
                <a:srgbClr val="FFFF00"/>
              </a:solidFill>
              <a:latin typeface="Trebuchet MS" pitchFamily="34" charset="0"/>
            </a:endParaRPr>
          </a:p>
          <a:p>
            <a:pPr defTabSz="3022673"/>
            <a:r>
              <a:rPr lang="en-US" sz="3000" b="1" baseline="0" dirty="0">
                <a:solidFill>
                  <a:srgbClr val="FFFF00"/>
                </a:solidFill>
                <a:latin typeface="Trebuchet MS" pitchFamily="34" charset="0"/>
              </a:rPr>
              <a:t>Modifying the layout</a:t>
            </a:r>
          </a:p>
          <a:p>
            <a:pPr defTabSz="3022673"/>
            <a:r>
              <a:rPr lang="en-US" sz="3000" dirty="0">
                <a:latin typeface="Trebuchet MS" pitchFamily="34" charset="0"/>
              </a:rPr>
              <a:t>This template has four</a:t>
            </a:r>
            <a:endParaRPr lang="en-US" sz="3000" baseline="0" dirty="0">
              <a:latin typeface="Trebuchet MS" pitchFamily="34" charset="0"/>
            </a:endParaRPr>
          </a:p>
          <a:p>
            <a:pPr defTabSz="3022673"/>
            <a:r>
              <a:rPr lang="en-US" sz="3000" baseline="0" dirty="0">
                <a:latin typeface="Trebuchet MS" pitchFamily="34" charset="0"/>
              </a:rPr>
              <a:t>different column layouts. </a:t>
            </a:r>
          </a:p>
          <a:p>
            <a:pPr defTabSz="3022673"/>
            <a:r>
              <a:rPr lang="en-US" sz="3000" u="sng" baseline="0" dirty="0">
                <a:latin typeface="Trebuchet MS" pitchFamily="34" charset="0"/>
              </a:rPr>
              <a:t>Right-click</a:t>
            </a:r>
            <a:r>
              <a:rPr lang="en-US" sz="3000" baseline="0" dirty="0">
                <a:latin typeface="Trebuchet MS" pitchFamily="34" charset="0"/>
              </a:rPr>
              <a:t> your mouse</a:t>
            </a:r>
          </a:p>
          <a:p>
            <a:pPr defTabSz="3022673"/>
            <a:r>
              <a:rPr lang="en-US" sz="3000" baseline="0" dirty="0">
                <a:latin typeface="Trebuchet MS" pitchFamily="34" charset="0"/>
              </a:rPr>
              <a:t>on the background and </a:t>
            </a:r>
          </a:p>
          <a:p>
            <a:pPr defTabSz="3022673"/>
            <a:r>
              <a:rPr lang="en-US" sz="3000" baseline="0" dirty="0">
                <a:latin typeface="Trebuchet MS" pitchFamily="34" charset="0"/>
              </a:rPr>
              <a:t>click on “Layout” to see </a:t>
            </a:r>
          </a:p>
          <a:p>
            <a:pPr defTabSz="3022673"/>
            <a:r>
              <a:rPr lang="en-US" sz="3000" baseline="0" dirty="0">
                <a:latin typeface="Trebuchet MS" pitchFamily="34" charset="0"/>
              </a:rPr>
              <a:t>the layout options.</a:t>
            </a:r>
            <a:endParaRPr lang="en-US" sz="3000" dirty="0">
              <a:latin typeface="Trebuchet MS" pitchFamily="34" charset="0"/>
            </a:endParaRPr>
          </a:p>
          <a:p>
            <a:pPr marL="0" marR="0" indent="0" algn="l" defTabSz="3022673" rtl="0" eaLnBrk="1" fontAlgn="auto" latinLnBrk="0" hangingPunct="1">
              <a:lnSpc>
                <a:spcPct val="100000"/>
              </a:lnSpc>
              <a:spcBef>
                <a:spcPts val="0"/>
              </a:spcBef>
              <a:spcAft>
                <a:spcPts val="0"/>
              </a:spcAft>
              <a:buClrTx/>
              <a:buSzTx/>
              <a:buFontTx/>
              <a:buNone/>
              <a:tabLst/>
              <a:defRPr/>
            </a:pPr>
            <a:r>
              <a:rPr lang="en-US" sz="3000" baseline="0" dirty="0">
                <a:latin typeface="Trebuchet MS" pitchFamily="34" charset="0"/>
              </a:rPr>
              <a:t>The columns in the provided layouts are fixed and cannot be moved but advanced users can modify any layout by going to VIEW and then SLIDE MASTER.</a:t>
            </a:r>
          </a:p>
          <a:p>
            <a:pPr marL="0" marR="0" indent="0" algn="l" defTabSz="3022673" rtl="0" eaLnBrk="1" fontAlgn="auto" latinLnBrk="0" hangingPunct="1">
              <a:lnSpc>
                <a:spcPct val="100000"/>
              </a:lnSpc>
              <a:spcBef>
                <a:spcPts val="0"/>
              </a:spcBef>
              <a:spcAft>
                <a:spcPts val="0"/>
              </a:spcAft>
              <a:buClrTx/>
              <a:buSzTx/>
              <a:buFontTx/>
              <a:buNone/>
              <a:tabLst/>
              <a:defRPr/>
            </a:pPr>
            <a:endParaRPr lang="en-US" sz="3000" baseline="0" dirty="0">
              <a:latin typeface="Trebuchet MS" pitchFamily="34" charset="0"/>
            </a:endParaRPr>
          </a:p>
          <a:p>
            <a:pPr defTabSz="3022673"/>
            <a:r>
              <a:rPr lang="en-US" sz="3000" b="1" baseline="0" dirty="0">
                <a:solidFill>
                  <a:srgbClr val="FFFF00"/>
                </a:solidFill>
                <a:latin typeface="Trebuchet MS" pitchFamily="34" charset="0"/>
              </a:rPr>
              <a:t>Importing text and graphics from external sources</a:t>
            </a:r>
          </a:p>
          <a:p>
            <a:pPr defTabSz="3022673"/>
            <a:r>
              <a:rPr lang="en-US" sz="3000" b="1" u="sng" baseline="0" dirty="0">
                <a:latin typeface="Trebuchet MS" pitchFamily="34" charset="0"/>
              </a:rPr>
              <a:t>TEXT: </a:t>
            </a:r>
            <a:r>
              <a:rPr lang="en-US" sz="3000" baseline="0" dirty="0">
                <a:latin typeface="Trebuchet MS" pitchFamily="34" charset="0"/>
              </a:rPr>
              <a:t>Paste or type your text into a pre-existing placeholder or drag in a new placeholder from the left side of the template. Move it anywhere as needed.</a:t>
            </a:r>
          </a:p>
          <a:p>
            <a:pPr defTabSz="3022673"/>
            <a:r>
              <a:rPr lang="en-US" sz="3000" b="1" u="sng" baseline="0" dirty="0">
                <a:latin typeface="Trebuchet MS" pitchFamily="34" charset="0"/>
              </a:rPr>
              <a:t>PHOTOS: </a:t>
            </a:r>
            <a:r>
              <a:rPr lang="en-US" sz="3000" baseline="0" dirty="0">
                <a:latin typeface="Trebuchet MS" pitchFamily="34" charset="0"/>
              </a:rPr>
              <a:t>Drag in a picture placeholder, size it </a:t>
            </a:r>
            <a:r>
              <a:rPr lang="en-US" sz="3000" u="sng" baseline="0" dirty="0">
                <a:latin typeface="Trebuchet MS" pitchFamily="34" charset="0"/>
              </a:rPr>
              <a:t>first</a:t>
            </a:r>
            <a:r>
              <a:rPr lang="en-US" sz="3000" baseline="0" dirty="0">
                <a:latin typeface="Trebuchet MS" pitchFamily="34" charset="0"/>
              </a:rPr>
              <a:t>, click in it and insert a photo from the menu.</a:t>
            </a:r>
          </a:p>
          <a:p>
            <a:pPr defTabSz="3022673"/>
            <a:r>
              <a:rPr lang="en-US" sz="3000" b="1" u="sng" baseline="0" dirty="0">
                <a:latin typeface="Trebuchet MS" pitchFamily="34" charset="0"/>
              </a:rPr>
              <a:t>TABLES: </a:t>
            </a:r>
            <a:r>
              <a:rPr lang="en-US" sz="3000" baseline="0" dirty="0">
                <a:latin typeface="Trebuchet MS" pitchFamily="34" charset="0"/>
              </a:rPr>
              <a:t>You can copy and paste a table from an external document onto this poster template. To adjust  the way the text fits within the cells of a table that has been pasted, </a:t>
            </a:r>
            <a:r>
              <a:rPr lang="en-US" sz="3000" u="sng" baseline="0" dirty="0">
                <a:latin typeface="Trebuchet MS" pitchFamily="34" charset="0"/>
              </a:rPr>
              <a:t>right-click</a:t>
            </a:r>
            <a:r>
              <a:rPr lang="en-US" sz="3000" baseline="0" dirty="0">
                <a:latin typeface="Trebuchet MS" pitchFamily="34" charset="0"/>
              </a:rPr>
              <a:t> on the table, click FORMAT SHAPE  then click on TEXT BOX and change the INTERNAL MARGIN values to 0.25</a:t>
            </a:r>
          </a:p>
          <a:p>
            <a:pPr defTabSz="3022673"/>
            <a:endParaRPr lang="en-US" sz="3000" baseline="0" dirty="0">
              <a:latin typeface="Trebuchet MS" pitchFamily="34" charset="0"/>
            </a:endParaRPr>
          </a:p>
          <a:p>
            <a:pPr defTabSz="3022673"/>
            <a:r>
              <a:rPr lang="en-US" sz="3000" b="1" baseline="0" dirty="0">
                <a:solidFill>
                  <a:srgbClr val="FFFF00"/>
                </a:solidFill>
                <a:latin typeface="Trebuchet MS" pitchFamily="34" charset="0"/>
              </a:rPr>
              <a:t>Modifying the color scheme</a:t>
            </a:r>
          </a:p>
          <a:p>
            <a:pPr defTabSz="3022673"/>
            <a:r>
              <a:rPr lang="en-US" sz="3000" baseline="0" dirty="0">
                <a:latin typeface="Trebuchet MS" pitchFamily="34" charset="0"/>
              </a:rPr>
              <a:t>To change the color scheme of this template go to the “Design” menu and click on “Colors”. You can choose from the provide color combinations or you can create your own.</a:t>
            </a:r>
          </a:p>
          <a:p>
            <a:pPr defTabSz="3022673"/>
            <a:endParaRPr lang="en-US" sz="3000" baseline="0" dirty="0">
              <a:latin typeface="Trebuchet MS" pitchFamily="34" charset="0"/>
            </a:endParaRPr>
          </a:p>
          <a:p>
            <a:pPr defTabSz="3022673"/>
            <a:endParaRPr lang="en-US" sz="3000" baseline="0" dirty="0">
              <a:latin typeface="Trebuchet MS" pitchFamily="34" charset="0"/>
            </a:endParaRPr>
          </a:p>
          <a:p>
            <a:pPr defTabSz="4232250"/>
            <a:endParaRPr lang="en-US" sz="1920" baseline="0" dirty="0">
              <a:latin typeface="Trebuchet MS" pitchFamily="34" charset="0"/>
            </a:endParaRPr>
          </a:p>
          <a:p>
            <a:pPr defTabSz="4232250"/>
            <a:endParaRPr lang="en-US" sz="1920" dirty="0">
              <a:latin typeface="Trebuchet MS" pitchFamily="34" charset="0"/>
            </a:endParaRPr>
          </a:p>
          <a:p>
            <a:pPr algn="ctr"/>
            <a:endParaRPr lang="en-US" sz="1920" b="1" dirty="0">
              <a:solidFill>
                <a:schemeClr val="bg1"/>
              </a:solidFill>
              <a:latin typeface="Trebuchet MS" pitchFamily="34" charset="0"/>
            </a:endParaRPr>
          </a:p>
          <a:p>
            <a:pPr defTabSz="4232250"/>
            <a:endParaRPr lang="en-US" sz="1920" b="1" dirty="0">
              <a:solidFill>
                <a:srgbClr val="FFFF00"/>
              </a:solidFill>
              <a:latin typeface="Trebuchet MS" pitchFamily="34" charset="0"/>
            </a:endParaRPr>
          </a:p>
          <a:p>
            <a:pPr algn="ctr"/>
            <a:endParaRPr lang="en-US" sz="3000" b="1" dirty="0">
              <a:latin typeface="Trebuchet MS" pitchFamily="34" charset="0"/>
            </a:endParaRPr>
          </a:p>
        </p:txBody>
      </p:sp>
      <p:sp>
        <p:nvSpPr>
          <p:cNvPr id="28" name="Rectangle 27"/>
          <p:cNvSpPr/>
          <p:nvPr/>
        </p:nvSpPr>
        <p:spPr>
          <a:xfrm>
            <a:off x="-10402385" y="-19596"/>
            <a:ext cx="10050461"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6333" tIns="352662" rIns="176333" bIns="176333" rtlCol="0" anchor="t" anchorCtr="0"/>
          <a:lstStyle/>
          <a:p>
            <a:pPr algn="ctr"/>
            <a:r>
              <a:rPr lang="en-US" sz="4320" b="1" dirty="0">
                <a:solidFill>
                  <a:schemeClr val="bg1"/>
                </a:solidFill>
                <a:latin typeface="Trebuchet MS" pitchFamily="34" charset="0"/>
              </a:rPr>
              <a:t>QUICK DESIGN</a:t>
            </a:r>
            <a:r>
              <a:rPr lang="en-US" sz="4320" b="1" baseline="0" dirty="0">
                <a:solidFill>
                  <a:schemeClr val="bg1"/>
                </a:solidFill>
                <a:latin typeface="Trebuchet MS" pitchFamily="34" charset="0"/>
              </a:rPr>
              <a:t> </a:t>
            </a:r>
            <a:r>
              <a:rPr lang="en-US" sz="4320" b="1" dirty="0">
                <a:solidFill>
                  <a:schemeClr val="bg1"/>
                </a:solidFill>
                <a:latin typeface="Trebuchet MS" pitchFamily="34" charset="0"/>
              </a:rPr>
              <a:t>GUIDE</a:t>
            </a:r>
          </a:p>
          <a:p>
            <a:pPr algn="ctr"/>
            <a:r>
              <a:rPr lang="en-US" sz="3840" b="1" dirty="0">
                <a:solidFill>
                  <a:srgbClr val="FFFF00"/>
                </a:solidFill>
                <a:latin typeface="Trebuchet MS" pitchFamily="34" charset="0"/>
              </a:rPr>
              <a:t>(--THIS SECTION DOES NOT PRINT--)</a:t>
            </a:r>
          </a:p>
          <a:p>
            <a:pPr algn="ctr"/>
            <a:endParaRPr lang="en-US" sz="3000" b="1" dirty="0">
              <a:latin typeface="Trebuchet MS" pitchFamily="34" charset="0"/>
            </a:endParaRPr>
          </a:p>
          <a:p>
            <a:pPr defTabSz="4232250"/>
            <a:r>
              <a:rPr lang="en-US" sz="3000" dirty="0">
                <a:latin typeface="Trebuchet MS" pitchFamily="34" charset="0"/>
              </a:rPr>
              <a:t>This PowerPoint</a:t>
            </a:r>
            <a:r>
              <a:rPr lang="en-US" sz="3000" baseline="0" dirty="0">
                <a:latin typeface="Trebuchet MS" pitchFamily="34" charset="0"/>
              </a:rPr>
              <a:t> </a:t>
            </a:r>
            <a:r>
              <a:rPr lang="en-US" sz="3000" dirty="0">
                <a:latin typeface="Trebuchet MS" pitchFamily="34" charset="0"/>
              </a:rPr>
              <a:t>2007 template produces</a:t>
            </a:r>
            <a:r>
              <a:rPr lang="en-US" sz="3000" baseline="0" dirty="0">
                <a:latin typeface="Trebuchet MS" pitchFamily="34" charset="0"/>
              </a:rPr>
              <a:t> </a:t>
            </a:r>
            <a:r>
              <a:rPr lang="en-US" sz="3000" dirty="0">
                <a:latin typeface="Trebuchet MS" pitchFamily="34" charset="0"/>
              </a:rPr>
              <a:t>a 36”x48” professional  poster. It</a:t>
            </a:r>
            <a:r>
              <a:rPr lang="en-US" sz="3000" baseline="0" dirty="0">
                <a:latin typeface="Trebuchet MS" pitchFamily="34" charset="0"/>
              </a:rPr>
              <a:t> </a:t>
            </a:r>
            <a:r>
              <a:rPr lang="en-US" sz="3000" dirty="0">
                <a:latin typeface="Trebuchet MS" pitchFamily="34" charset="0"/>
              </a:rPr>
              <a:t>will save you valuable time placing titles, subtitles,</a:t>
            </a:r>
            <a:r>
              <a:rPr lang="en-US" sz="3000" baseline="0" dirty="0">
                <a:latin typeface="Trebuchet MS" pitchFamily="34" charset="0"/>
              </a:rPr>
              <a:t> text, and graphics</a:t>
            </a:r>
            <a:r>
              <a:rPr lang="en-US" sz="3000" dirty="0">
                <a:latin typeface="Trebuchet MS" pitchFamily="34" charset="0"/>
              </a:rPr>
              <a:t>. </a:t>
            </a:r>
          </a:p>
          <a:p>
            <a:pPr defTabSz="4232250"/>
            <a:endParaRPr lang="en-US" sz="3000" dirty="0">
              <a:latin typeface="Trebuchet MS" pitchFamily="34" charset="0"/>
            </a:endParaRPr>
          </a:p>
          <a:p>
            <a:pPr defTabSz="4232250"/>
            <a:r>
              <a:rPr lang="en-US" sz="3000" dirty="0">
                <a:latin typeface="Trebuchet MS" pitchFamily="34" charset="0"/>
              </a:rPr>
              <a:t>Use it to create your presentation. Then send</a:t>
            </a:r>
            <a:r>
              <a:rPr lang="en-US" sz="3000" baseline="0" dirty="0">
                <a:latin typeface="Trebuchet MS" pitchFamily="34" charset="0"/>
              </a:rPr>
              <a:t> it </a:t>
            </a:r>
            <a:r>
              <a:rPr lang="en-US" sz="3000" dirty="0">
                <a:latin typeface="Trebuchet MS" pitchFamily="34" charset="0"/>
              </a:rPr>
              <a:t>to </a:t>
            </a:r>
            <a:r>
              <a:rPr lang="en-US" sz="3000" b="1" dirty="0">
                <a:latin typeface="Trebuchet MS" pitchFamily="34" charset="0"/>
              </a:rPr>
              <a:t>PosterPresentations.com</a:t>
            </a:r>
            <a:r>
              <a:rPr lang="en-US" sz="3000" dirty="0">
                <a:latin typeface="Trebuchet MS" pitchFamily="34" charset="0"/>
              </a:rPr>
              <a:t> for premium quality, same day affordable printing.</a:t>
            </a:r>
            <a:br>
              <a:rPr lang="en-US" sz="3000" dirty="0">
                <a:latin typeface="Trebuchet MS" pitchFamily="34" charset="0"/>
              </a:rPr>
            </a:br>
            <a:endParaRPr lang="en-US" sz="3000" dirty="0">
              <a:latin typeface="Trebuchet MS" pitchFamily="34" charset="0"/>
            </a:endParaRPr>
          </a:p>
          <a:p>
            <a:pPr defTabSz="4232250"/>
            <a:r>
              <a:rPr lang="en-US" sz="3000" dirty="0">
                <a:latin typeface="Trebuchet MS" pitchFamily="34" charset="0"/>
              </a:rPr>
              <a:t>We provide a series of </a:t>
            </a:r>
            <a:r>
              <a:rPr lang="en-US" sz="3000" b="1" dirty="0">
                <a:latin typeface="Trebuchet MS" pitchFamily="34" charset="0"/>
              </a:rPr>
              <a:t>online tutorials</a:t>
            </a:r>
            <a:r>
              <a:rPr lang="en-US" sz="3000" dirty="0">
                <a:latin typeface="Trebuchet MS" pitchFamily="34" charset="0"/>
              </a:rPr>
              <a:t> that will guide you through the poster design process and answer your poster production questions. </a:t>
            </a:r>
          </a:p>
          <a:p>
            <a:pPr defTabSz="4232250"/>
            <a:endParaRPr lang="en-US" sz="3000" dirty="0">
              <a:latin typeface="Trebuchet MS" pitchFamily="34" charset="0"/>
            </a:endParaRPr>
          </a:p>
          <a:p>
            <a:pPr defTabSz="4232250"/>
            <a:r>
              <a:rPr lang="en-US" sz="3000" dirty="0">
                <a:latin typeface="Trebuchet MS" pitchFamily="34" charset="0"/>
              </a:rPr>
              <a:t>View our online</a:t>
            </a:r>
            <a:r>
              <a:rPr lang="en-US" sz="3000" baseline="0" dirty="0">
                <a:latin typeface="Trebuchet MS" pitchFamily="34" charset="0"/>
              </a:rPr>
              <a:t> tutorials at:</a:t>
            </a:r>
            <a:br>
              <a:rPr lang="en-US" sz="3000" dirty="0">
                <a:latin typeface="Trebuchet MS" pitchFamily="34" charset="0"/>
              </a:rPr>
            </a:br>
            <a:r>
              <a:rPr lang="en-US" sz="3000" dirty="0">
                <a:solidFill>
                  <a:srgbClr val="FFFF00"/>
                </a:solidFill>
                <a:latin typeface="Trebuchet MS" pitchFamily="34" charset="0"/>
              </a:rPr>
              <a:t> http://bit.ly/Poster_creation_help </a:t>
            </a:r>
            <a:br>
              <a:rPr lang="en-US" sz="3000" dirty="0">
                <a:latin typeface="Trebuchet MS" pitchFamily="34" charset="0"/>
              </a:rPr>
            </a:br>
            <a:r>
              <a:rPr lang="en-US" sz="3000" dirty="0">
                <a:latin typeface="Trebuchet MS" pitchFamily="34" charset="0"/>
              </a:rPr>
              <a:t>(copy</a:t>
            </a:r>
            <a:r>
              <a:rPr lang="en-US" sz="3000" baseline="0" dirty="0">
                <a:latin typeface="Trebuchet MS" pitchFamily="34" charset="0"/>
              </a:rPr>
              <a:t> and paste the link into your web browser).</a:t>
            </a:r>
          </a:p>
          <a:p>
            <a:pPr defTabSz="4232250"/>
            <a:endParaRPr lang="en-US" sz="3000" dirty="0">
              <a:latin typeface="Trebuchet MS" pitchFamily="34" charset="0"/>
            </a:endParaRPr>
          </a:p>
          <a:p>
            <a:pPr defTabSz="4232250"/>
            <a:r>
              <a:rPr lang="en-US" sz="3000" dirty="0">
                <a:latin typeface="Trebuchet MS" pitchFamily="34" charset="0"/>
              </a:rPr>
              <a:t>For assistance and to order your printed poster</a:t>
            </a:r>
            <a:r>
              <a:rPr lang="en-US" sz="3000" dirty="0">
                <a:solidFill>
                  <a:schemeClr val="bg1"/>
                </a:solidFill>
                <a:latin typeface="Trebuchet MS" pitchFamily="34" charset="0"/>
              </a:rPr>
              <a:t> call </a:t>
            </a:r>
            <a:r>
              <a:rPr lang="en-US" sz="3000" b="1" dirty="0">
                <a:solidFill>
                  <a:srgbClr val="FFFF00"/>
                </a:solidFill>
                <a:latin typeface="Trebuchet MS" pitchFamily="34" charset="0"/>
              </a:rPr>
              <a:t>PosterPresentations.com</a:t>
            </a:r>
            <a:r>
              <a:rPr lang="en-US" sz="3000" dirty="0">
                <a:solidFill>
                  <a:srgbClr val="FFFF00"/>
                </a:solidFill>
                <a:latin typeface="Trebuchet MS" pitchFamily="34" charset="0"/>
              </a:rPr>
              <a:t> </a:t>
            </a:r>
            <a:r>
              <a:rPr lang="en-US" sz="3000" dirty="0">
                <a:latin typeface="Trebuchet MS" pitchFamily="34" charset="0"/>
              </a:rPr>
              <a:t>at </a:t>
            </a:r>
            <a:r>
              <a:rPr lang="en-US" sz="3840" b="1" dirty="0">
                <a:solidFill>
                  <a:srgbClr val="FFFF00"/>
                </a:solidFill>
                <a:latin typeface="Trebuchet MS" pitchFamily="34" charset="0"/>
              </a:rPr>
              <a:t>1.866.649.3004</a:t>
            </a:r>
          </a:p>
          <a:p>
            <a:pPr defTabSz="4232250"/>
            <a:endParaRPr lang="en-US" sz="3840" b="1" dirty="0">
              <a:solidFill>
                <a:srgbClr val="FFFF00"/>
              </a:solidFill>
              <a:latin typeface="Trebuchet MS" pitchFamily="34" charset="0"/>
            </a:endParaRPr>
          </a:p>
          <a:p>
            <a:pPr defTabSz="4232250"/>
            <a:endParaRPr lang="en-US" sz="3840" b="1" dirty="0">
              <a:solidFill>
                <a:srgbClr val="FFFF00"/>
              </a:solidFill>
              <a:latin typeface="Trebuchet MS" pitchFamily="34" charset="0"/>
            </a:endParaRPr>
          </a:p>
          <a:p>
            <a:pPr algn="ctr"/>
            <a:r>
              <a:rPr lang="en-US" sz="4320" b="1" dirty="0">
                <a:solidFill>
                  <a:schemeClr val="bg1"/>
                </a:solidFill>
                <a:latin typeface="Trebuchet MS" pitchFamily="34" charset="0"/>
              </a:rPr>
              <a:t>Object Placeholders</a:t>
            </a:r>
          </a:p>
          <a:p>
            <a:pPr algn="ctr"/>
            <a:endParaRPr lang="en-US" sz="4320" b="1" dirty="0">
              <a:solidFill>
                <a:schemeClr val="bg1"/>
              </a:solidFill>
              <a:latin typeface="Trebuchet MS" pitchFamily="34" charset="0"/>
            </a:endParaRPr>
          </a:p>
          <a:p>
            <a:pPr defTabSz="4232250"/>
            <a:r>
              <a:rPr lang="en-US" sz="3000" dirty="0">
                <a:latin typeface="Trebuchet MS" pitchFamily="34" charset="0"/>
              </a:rPr>
              <a:t>Use the placeholders provided below to add new elements to your poster:</a:t>
            </a:r>
            <a:r>
              <a:rPr lang="en-US" sz="3000" baseline="0" dirty="0">
                <a:latin typeface="Trebuchet MS" pitchFamily="34" charset="0"/>
              </a:rPr>
              <a:t> </a:t>
            </a:r>
            <a:r>
              <a:rPr lang="en-US" sz="3000" dirty="0">
                <a:latin typeface="Trebuchet MS" pitchFamily="34" charset="0"/>
              </a:rPr>
              <a:t>Drag a placeholder onto the</a:t>
            </a:r>
            <a:r>
              <a:rPr lang="en-US" sz="3000" baseline="0" dirty="0">
                <a:latin typeface="Trebuchet MS" pitchFamily="34" charset="0"/>
              </a:rPr>
              <a:t> poster area,</a:t>
            </a:r>
            <a:r>
              <a:rPr lang="en-US" sz="3000" dirty="0">
                <a:latin typeface="Trebuchet MS" pitchFamily="34" charset="0"/>
              </a:rPr>
              <a:t> size it, and click it to edit.</a:t>
            </a:r>
          </a:p>
          <a:p>
            <a:pPr defTabSz="4232250"/>
            <a:endParaRPr lang="en-US" sz="3000" dirty="0">
              <a:latin typeface="Trebuchet MS" pitchFamily="34" charset="0"/>
            </a:endParaRPr>
          </a:p>
          <a:p>
            <a:pPr defTabSz="4232250"/>
            <a:r>
              <a:rPr lang="en-US" sz="3000" b="1" dirty="0">
                <a:solidFill>
                  <a:srgbClr val="FFFF00"/>
                </a:solidFill>
                <a:latin typeface="Trebuchet MS" pitchFamily="34" charset="0"/>
              </a:rPr>
              <a:t>Section Header placeholder</a:t>
            </a:r>
          </a:p>
          <a:p>
            <a:pPr defTabSz="4232250"/>
            <a:r>
              <a:rPr lang="en-US" sz="3000" dirty="0">
                <a:latin typeface="Trebuchet MS" pitchFamily="34" charset="0"/>
              </a:rPr>
              <a:t>Move</a:t>
            </a:r>
            <a:r>
              <a:rPr lang="en-US" sz="3000" baseline="0" dirty="0">
                <a:latin typeface="Trebuchet MS" pitchFamily="34" charset="0"/>
              </a:rPr>
              <a:t> this preformatted section header placeholder to the poster area to add another section header. Use section headers to separate topics or concepts within your presentation. </a:t>
            </a:r>
          </a:p>
          <a:p>
            <a:pPr defTabSz="4232250"/>
            <a:endParaRPr lang="en-US" sz="3000" baseline="0" dirty="0">
              <a:latin typeface="Trebuchet MS" pitchFamily="34" charset="0"/>
            </a:endParaRPr>
          </a:p>
          <a:p>
            <a:pPr defTabSz="4232250"/>
            <a:endParaRPr lang="en-US" sz="3000" dirty="0">
              <a:latin typeface="Trebuchet MS" pitchFamily="34" charset="0"/>
            </a:endParaRPr>
          </a:p>
          <a:p>
            <a:pPr defTabSz="4232250"/>
            <a:endParaRPr lang="en-US" sz="3000" b="1" dirty="0">
              <a:solidFill>
                <a:srgbClr val="FFFF00"/>
              </a:solidFill>
              <a:latin typeface="Trebuchet MS" pitchFamily="34" charset="0"/>
            </a:endParaRPr>
          </a:p>
          <a:p>
            <a:pPr defTabSz="4232250"/>
            <a:r>
              <a:rPr lang="en-US" sz="3000" b="1" dirty="0">
                <a:solidFill>
                  <a:srgbClr val="FFFF00"/>
                </a:solidFill>
                <a:latin typeface="Trebuchet MS" pitchFamily="34" charset="0"/>
              </a:rPr>
              <a:t>Text placeholder</a:t>
            </a:r>
          </a:p>
          <a:p>
            <a:pPr defTabSz="4232250"/>
            <a:r>
              <a:rPr lang="en-US" sz="3000" baseline="0" dirty="0">
                <a:latin typeface="Trebuchet MS" pitchFamily="34" charset="0"/>
              </a:rPr>
              <a:t>Move this preformatted text placeholder to the poster to add a new body of text.</a:t>
            </a: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defTabSz="4232250"/>
            <a:endParaRPr lang="en-US" sz="3000" b="1" baseline="0" dirty="0">
              <a:solidFill>
                <a:srgbClr val="FFFF00"/>
              </a:solidFill>
              <a:latin typeface="Trebuchet MS" pitchFamily="34" charset="0"/>
            </a:endParaRPr>
          </a:p>
          <a:p>
            <a:pPr defTabSz="4232250"/>
            <a:r>
              <a:rPr lang="en-US" sz="3000" b="1" baseline="0" dirty="0">
                <a:solidFill>
                  <a:srgbClr val="FFFF00"/>
                </a:solidFill>
                <a:latin typeface="Trebuchet MS" pitchFamily="34" charset="0"/>
              </a:rPr>
              <a:t>Picture placeholder</a:t>
            </a:r>
          </a:p>
          <a:p>
            <a:pPr defTabSz="4232250"/>
            <a:r>
              <a:rPr lang="en-US" sz="3000" baseline="0" dirty="0">
                <a:latin typeface="Trebuchet MS" pitchFamily="34" charset="0"/>
              </a:rPr>
              <a:t>Move this graphic placeholder onto your poster, size it first, and then click it to add a picture to the poster.</a:t>
            </a: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algn="ctr"/>
            <a:endParaRPr lang="en-US" sz="4320" b="1" dirty="0">
              <a:solidFill>
                <a:schemeClr val="bg1"/>
              </a:solidFill>
              <a:latin typeface="Trebuchet MS" pitchFamily="34" charset="0"/>
            </a:endParaRPr>
          </a:p>
          <a:p>
            <a:pPr algn="ctr"/>
            <a:endParaRPr lang="en-US" sz="4320" b="1" dirty="0">
              <a:solidFill>
                <a:schemeClr val="bg1"/>
              </a:solidFill>
              <a:latin typeface="Trebuchet MS" pitchFamily="34" charset="0"/>
            </a:endParaRPr>
          </a:p>
          <a:p>
            <a:pPr algn="ctr"/>
            <a:endParaRPr lang="en-US" sz="4320" b="1" dirty="0">
              <a:solidFill>
                <a:schemeClr val="bg1"/>
              </a:solidFill>
              <a:latin typeface="Trebuchet MS" pitchFamily="34" charset="0"/>
            </a:endParaRPr>
          </a:p>
          <a:p>
            <a:pPr algn="ctr"/>
            <a:endParaRPr lang="en-US" sz="4320" b="1" dirty="0">
              <a:solidFill>
                <a:schemeClr val="bg1"/>
              </a:solidFill>
              <a:latin typeface="Trebuchet MS" pitchFamily="34" charset="0"/>
            </a:endParaRPr>
          </a:p>
          <a:p>
            <a:pPr defTabSz="4232250"/>
            <a:endParaRPr lang="en-US" sz="3000" dirty="0">
              <a:latin typeface="Trebuchet MS" pitchFamily="34" charset="0"/>
            </a:endParaRPr>
          </a:p>
          <a:p>
            <a:pPr algn="ctr"/>
            <a:endParaRPr lang="en-US" sz="3000" b="1" dirty="0">
              <a:solidFill>
                <a:schemeClr val="bg1"/>
              </a:solidFill>
              <a:latin typeface="Trebuchet MS" pitchFamily="34" charset="0"/>
            </a:endParaRPr>
          </a:p>
          <a:p>
            <a:pPr defTabSz="4232250"/>
            <a:endParaRPr lang="en-US" sz="3000" b="1" dirty="0">
              <a:solidFill>
                <a:srgbClr val="FFFF00"/>
              </a:solidFill>
              <a:latin typeface="Trebuchet MS" pitchFamily="34" charset="0"/>
            </a:endParaRPr>
          </a:p>
          <a:p>
            <a:pPr algn="ctr"/>
            <a:endParaRPr lang="en-US" sz="4320" b="1" dirty="0">
              <a:latin typeface="Trebuchet MS" pitchFamily="34" charset="0"/>
            </a:endParaRPr>
          </a:p>
        </p:txBody>
      </p:sp>
      <p:sp>
        <p:nvSpPr>
          <p:cNvPr id="29" name="Rectangle 28"/>
          <p:cNvSpPr/>
          <p:nvPr/>
        </p:nvSpPr>
        <p:spPr>
          <a:xfrm>
            <a:off x="-10370487" y="21297014"/>
            <a:ext cx="10018560" cy="7772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8166" tIns="44082" rIns="88166" bIns="44082" rtlCol="0" anchor="ctr"/>
          <a:lstStyle/>
          <a:p>
            <a:pPr algn="ctr"/>
            <a:endParaRPr lang="en-US" sz="10303" dirty="0"/>
          </a:p>
        </p:txBody>
      </p:sp>
      <p:pic>
        <p:nvPicPr>
          <p:cNvPr id="30" name="Picture 2"/>
          <p:cNvPicPr>
            <a:picLocks noChangeAspect="1" noChangeArrowheads="1"/>
          </p:cNvPicPr>
          <p:nvPr/>
        </p:nvPicPr>
        <p:blipFill>
          <a:blip r:embed="rId3" cstate="print"/>
          <a:srcRect/>
          <a:stretch>
            <a:fillRect/>
          </a:stretch>
        </p:blipFill>
        <p:spPr bwMode="auto">
          <a:xfrm>
            <a:off x="49098248" y="15525143"/>
            <a:ext cx="4741366" cy="3058182"/>
          </a:xfrm>
          <a:prstGeom prst="rect">
            <a:avLst/>
          </a:prstGeom>
          <a:noFill/>
          <a:ln w="9525">
            <a:noFill/>
            <a:miter lim="800000"/>
            <a:headEnd/>
            <a:tailEnd/>
          </a:ln>
          <a:effectLst/>
        </p:spPr>
      </p:pic>
      <p:pic>
        <p:nvPicPr>
          <p:cNvPr id="31" name="Picture 2"/>
          <p:cNvPicPr>
            <a:picLocks noChangeAspect="1" noChangeArrowheads="1"/>
          </p:cNvPicPr>
          <p:nvPr/>
        </p:nvPicPr>
        <p:blipFill>
          <a:blip r:embed="rId4" cstate="print"/>
          <a:srcRect/>
          <a:stretch>
            <a:fillRect/>
          </a:stretch>
        </p:blipFill>
        <p:spPr bwMode="auto">
          <a:xfrm>
            <a:off x="47342928" y="13118824"/>
            <a:ext cx="590550" cy="438150"/>
          </a:xfrm>
          <a:prstGeom prst="rect">
            <a:avLst/>
          </a:prstGeom>
          <a:noFill/>
          <a:ln w="9525">
            <a:solidFill>
              <a:schemeClr val="tx1"/>
            </a:solidFill>
            <a:miter lim="800000"/>
            <a:headEnd/>
            <a:tailEnd/>
          </a:ln>
          <a:effectLst/>
        </p:spPr>
      </p:pic>
      <p:sp>
        <p:nvSpPr>
          <p:cNvPr id="32" name="TextBox 31"/>
          <p:cNvSpPr txBox="1"/>
          <p:nvPr/>
        </p:nvSpPr>
        <p:spPr>
          <a:xfrm>
            <a:off x="44487740" y="30588810"/>
            <a:ext cx="9160287" cy="2083417"/>
          </a:xfrm>
          <a:prstGeom prst="rect">
            <a:avLst/>
          </a:prstGeom>
          <a:noFill/>
        </p:spPr>
        <p:txBody>
          <a:bodyPr wrap="square" lIns="88166" tIns="44082" rIns="88166" bIns="44082" rtlCol="0">
            <a:spAutoFit/>
          </a:bodyPr>
          <a:lstStyle/>
          <a:p>
            <a:r>
              <a:rPr lang="en-US" sz="3480" dirty="0">
                <a:solidFill>
                  <a:schemeClr val="bg1"/>
                </a:solidFill>
              </a:rPr>
              <a:t>© 2012 PosterPresentations.com</a:t>
            </a:r>
            <a:br>
              <a:rPr lang="en-US" sz="3480" dirty="0">
                <a:solidFill>
                  <a:schemeClr val="bg1"/>
                </a:solidFill>
              </a:rPr>
            </a:br>
            <a:r>
              <a:rPr lang="en-US" sz="3480" dirty="0">
                <a:solidFill>
                  <a:schemeClr val="bg1"/>
                </a:solidFill>
              </a:rPr>
              <a:t>    </a:t>
            </a:r>
            <a:r>
              <a:rPr lang="en-US" sz="3000" dirty="0">
                <a:solidFill>
                  <a:schemeClr val="bg1"/>
                </a:solidFill>
              </a:rPr>
              <a:t>2117 Fourth Street ,</a:t>
            </a:r>
            <a:r>
              <a:rPr lang="en-US" sz="3000" baseline="0" dirty="0">
                <a:solidFill>
                  <a:schemeClr val="bg1"/>
                </a:solidFill>
              </a:rPr>
              <a:t> Unit C</a:t>
            </a:r>
            <a:br>
              <a:rPr lang="en-US" sz="3000" baseline="0" dirty="0">
                <a:solidFill>
                  <a:schemeClr val="bg1"/>
                </a:solidFill>
              </a:rPr>
            </a:br>
            <a:r>
              <a:rPr lang="en-US" sz="3000" baseline="0" dirty="0">
                <a:solidFill>
                  <a:schemeClr val="bg1"/>
                </a:solidFill>
              </a:rPr>
              <a:t>    Berkeley CA 94710</a:t>
            </a:r>
            <a:br>
              <a:rPr lang="en-US" sz="3000" baseline="0" dirty="0">
                <a:solidFill>
                  <a:schemeClr val="bg1"/>
                </a:solidFill>
              </a:rPr>
            </a:br>
            <a:r>
              <a:rPr lang="en-US" sz="3000" baseline="0" dirty="0">
                <a:solidFill>
                  <a:schemeClr val="bg1"/>
                </a:solidFill>
              </a:rPr>
              <a:t>    </a:t>
            </a:r>
            <a:r>
              <a:rPr lang="en-US" sz="3000" b="1" baseline="0" dirty="0">
                <a:solidFill>
                  <a:srgbClr val="FFFF00"/>
                </a:solidFill>
              </a:rPr>
              <a:t>posterpresenter@gmail.com</a:t>
            </a:r>
            <a:endParaRPr lang="en-US" sz="3480" b="1" dirty="0">
              <a:solidFill>
                <a:srgbClr val="FFFF00"/>
              </a:solidFill>
            </a:endParaRPr>
          </a:p>
        </p:txBody>
      </p:sp>
      <p:grpSp>
        <p:nvGrpSpPr>
          <p:cNvPr id="33" name="Group 32"/>
          <p:cNvGrpSpPr/>
          <p:nvPr/>
        </p:nvGrpSpPr>
        <p:grpSpPr>
          <a:xfrm>
            <a:off x="-10239856" y="31696531"/>
            <a:ext cx="9771398" cy="1090622"/>
            <a:chOff x="44242388" y="28054064"/>
            <a:chExt cx="9771398" cy="1090621"/>
          </a:xfrm>
        </p:grpSpPr>
        <p:sp>
          <p:nvSpPr>
            <p:cNvPr id="34" name="Rounded Rectangle 33"/>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303" dirty="0"/>
            </a:p>
          </p:txBody>
        </p:sp>
        <p:pic>
          <p:nvPicPr>
            <p:cNvPr id="35" name="Picture 7" descr="http://t2.gstatic.com/images?q=tbn:ANd9GcR4APHC6TT9w54M2zn_pvCiBxUNcspYPoVxirLRphBoJabfSvu7zw">
              <a:hlinkClick r:id="rId5"/>
            </p:cNvPr>
            <p:cNvPicPr>
              <a:picLocks noChangeAspect="1" noChangeArrowheads="1"/>
            </p:cNvPicPr>
            <p:nvPr userDrawn="1"/>
          </p:nvPicPr>
          <p:blipFill>
            <a:blip r:embed="rId6" cstate="print"/>
            <a:srcRect/>
            <a:stretch>
              <a:fillRect/>
            </a:stretch>
          </p:blipFill>
          <p:spPr bwMode="auto">
            <a:xfrm>
              <a:off x="44341112" y="28126635"/>
              <a:ext cx="914400" cy="914400"/>
            </a:xfrm>
            <a:prstGeom prst="rect">
              <a:avLst/>
            </a:prstGeom>
            <a:noFill/>
          </p:spPr>
        </p:pic>
        <p:sp>
          <p:nvSpPr>
            <p:cNvPr id="36" name="TextBox 35"/>
            <p:cNvSpPr txBox="1"/>
            <p:nvPr userDrawn="1"/>
          </p:nvSpPr>
          <p:spPr>
            <a:xfrm>
              <a:off x="45342598" y="28154074"/>
              <a:ext cx="8671188" cy="867930"/>
            </a:xfrm>
            <a:prstGeom prst="rect">
              <a:avLst/>
            </a:prstGeom>
            <a:noFill/>
          </p:spPr>
          <p:txBody>
            <a:bodyPr wrap="square" rtlCol="0">
              <a:spAutoFit/>
            </a:bodyPr>
            <a:lstStyle/>
            <a:p>
              <a:r>
                <a:rPr lang="en-US" sz="2520" dirty="0">
                  <a:solidFill>
                    <a:schemeClr val="tx2"/>
                  </a:solidFill>
                  <a:latin typeface="Trebuchet MS" pitchFamily="34" charset="0"/>
                </a:rPr>
                <a:t>Student</a:t>
              </a:r>
              <a:r>
                <a:rPr lang="en-US" sz="2520" baseline="0" dirty="0">
                  <a:solidFill>
                    <a:schemeClr val="tx2"/>
                  </a:solidFill>
                  <a:latin typeface="Trebuchet MS" pitchFamily="34" charset="0"/>
                </a:rPr>
                <a:t> discounts are available on our Facebook page.</a:t>
              </a:r>
              <a:br>
                <a:rPr lang="en-US" sz="2520" baseline="0" dirty="0">
                  <a:solidFill>
                    <a:schemeClr val="tx2"/>
                  </a:solidFill>
                  <a:latin typeface="Trebuchet MS" pitchFamily="34" charset="0"/>
                </a:rPr>
              </a:br>
              <a:r>
                <a:rPr lang="en-US" sz="2520" baseline="0" dirty="0">
                  <a:solidFill>
                    <a:schemeClr val="tx2"/>
                  </a:solidFill>
                  <a:latin typeface="Trebuchet MS" pitchFamily="34" charset="0"/>
                </a:rPr>
                <a:t>Go to </a:t>
              </a:r>
              <a:r>
                <a:rPr lang="en-US" sz="2520" u="sng" baseline="0" dirty="0">
                  <a:solidFill>
                    <a:schemeClr val="tx2"/>
                  </a:solidFill>
                  <a:latin typeface="Trebuchet MS" pitchFamily="34" charset="0"/>
                </a:rPr>
                <a:t>PosterPresentations.com</a:t>
              </a:r>
              <a:r>
                <a:rPr lang="en-US" sz="2520" baseline="0" dirty="0">
                  <a:solidFill>
                    <a:schemeClr val="tx2"/>
                  </a:solidFill>
                  <a:latin typeface="Trebuchet MS" pitchFamily="34" charset="0"/>
                </a:rPr>
                <a:t> and click on the FB icon. </a:t>
              </a:r>
              <a:endParaRPr lang="en-US" sz="2520" dirty="0">
                <a:solidFill>
                  <a:schemeClr val="tx2"/>
                </a:solidFill>
                <a:latin typeface="Trebuchet MS" pitchFamily="34" charset="0"/>
              </a:endParaRPr>
            </a:p>
          </p:txBody>
        </p:sp>
      </p:grpSp>
      <p:cxnSp>
        <p:nvCxnSpPr>
          <p:cNvPr id="37" name="Straight Connector 36"/>
          <p:cNvCxnSpPr/>
          <p:nvPr/>
        </p:nvCxnSpPr>
        <p:spPr>
          <a:xfrm>
            <a:off x="44222135" y="30500132"/>
            <a:ext cx="10050461" cy="158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0370487" y="11582402"/>
            <a:ext cx="10018560" cy="1607"/>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4254029" y="4841861"/>
            <a:ext cx="10018560" cy="1607"/>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922341" y="5257803"/>
            <a:ext cx="10050461" cy="26736674"/>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88170" tIns="44086" rIns="88170" bIns="44086" rtlCol="0" anchor="ctr"/>
          <a:lstStyle/>
          <a:p>
            <a:pPr algn="ctr"/>
            <a:endParaRPr lang="en-US" sz="10303" dirty="0"/>
          </a:p>
        </p:txBody>
      </p:sp>
      <p:sp>
        <p:nvSpPr>
          <p:cNvPr id="22" name="Rounded Rectangle 21"/>
          <p:cNvSpPr/>
          <p:nvPr/>
        </p:nvSpPr>
        <p:spPr>
          <a:xfrm>
            <a:off x="32918407" y="5257803"/>
            <a:ext cx="10050461" cy="26736674"/>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88170" tIns="44086" rIns="88170" bIns="44086" rtlCol="0" anchor="ctr"/>
          <a:lstStyle/>
          <a:p>
            <a:pPr algn="ctr"/>
            <a:endParaRPr lang="en-US" sz="10303" dirty="0"/>
          </a:p>
        </p:txBody>
      </p:sp>
      <p:sp>
        <p:nvSpPr>
          <p:cNvPr id="23" name="Rounded Rectangle 22"/>
          <p:cNvSpPr/>
          <p:nvPr/>
        </p:nvSpPr>
        <p:spPr>
          <a:xfrm>
            <a:off x="11583194" y="5267326"/>
            <a:ext cx="20724814" cy="26736674"/>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88170" tIns="44086" rIns="88170" bIns="44086" rtlCol="0" anchor="ctr"/>
          <a:lstStyle/>
          <a:p>
            <a:pPr algn="ctr"/>
            <a:endParaRPr lang="en-US" sz="10303" dirty="0"/>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4231942" rtl="0" eaLnBrk="1" latinLnBrk="0" hangingPunct="1">
        <a:spcBef>
          <a:spcPct val="0"/>
        </a:spcBef>
        <a:buNone/>
        <a:defRPr sz="8400" kern="1200">
          <a:solidFill>
            <a:schemeClr val="bg1"/>
          </a:solidFill>
          <a:latin typeface="Trebuchet MS" pitchFamily="34" charset="0"/>
          <a:ea typeface="+mj-ea"/>
          <a:cs typeface="+mj-cs"/>
        </a:defRPr>
      </a:lvl1pPr>
    </p:titleStyle>
    <p:bodyStyle>
      <a:lvl1pPr marL="1586980" indent="-1586980" algn="l" defTabSz="4231942" rtl="0" eaLnBrk="1" latinLnBrk="0" hangingPunct="1">
        <a:spcBef>
          <a:spcPct val="20000"/>
        </a:spcBef>
        <a:buFont typeface="Arial" pitchFamily="34" charset="0"/>
        <a:buChar char="•"/>
        <a:defRPr sz="14880" kern="1200">
          <a:solidFill>
            <a:schemeClr val="tx1"/>
          </a:solidFill>
          <a:latin typeface="+mn-lt"/>
          <a:ea typeface="+mn-ea"/>
          <a:cs typeface="+mn-cs"/>
        </a:defRPr>
      </a:lvl1pPr>
      <a:lvl2pPr marL="3438454" indent="-1322482" algn="l" defTabSz="4231942" rtl="0" eaLnBrk="1" latinLnBrk="0" hangingPunct="1">
        <a:spcBef>
          <a:spcPct val="20000"/>
        </a:spcBef>
        <a:buFont typeface="Arial" pitchFamily="34" charset="0"/>
        <a:buChar char="–"/>
        <a:defRPr sz="13080" kern="1200">
          <a:solidFill>
            <a:schemeClr val="tx1"/>
          </a:solidFill>
          <a:latin typeface="+mn-lt"/>
          <a:ea typeface="+mn-ea"/>
          <a:cs typeface="+mn-cs"/>
        </a:defRPr>
      </a:lvl2pPr>
      <a:lvl3pPr marL="5289929" indent="-1057986" algn="l" defTabSz="4231942" rtl="0" eaLnBrk="1" latinLnBrk="0" hangingPunct="1">
        <a:spcBef>
          <a:spcPct val="20000"/>
        </a:spcBef>
        <a:buFont typeface="Arial" pitchFamily="34" charset="0"/>
        <a:buChar char="•"/>
        <a:defRPr sz="11160" kern="1200">
          <a:solidFill>
            <a:schemeClr val="tx1"/>
          </a:solidFill>
          <a:latin typeface="+mn-lt"/>
          <a:ea typeface="+mn-ea"/>
          <a:cs typeface="+mn-cs"/>
        </a:defRPr>
      </a:lvl3pPr>
      <a:lvl4pPr marL="7405901"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4pPr>
      <a:lvl5pPr marL="9521870"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5pPr>
      <a:lvl6pPr marL="11637842"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6pPr>
      <a:lvl7pPr marL="13753812"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7pPr>
      <a:lvl8pPr marL="15869784"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8pPr>
      <a:lvl9pPr marL="17985755"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9pPr>
    </p:bodyStyle>
    <p:otherStyle>
      <a:defPPr>
        <a:defRPr lang="en-US"/>
      </a:defPPr>
      <a:lvl1pPr marL="0" algn="l" defTabSz="4231942" rtl="0" eaLnBrk="1" latinLnBrk="0" hangingPunct="1">
        <a:defRPr sz="8280" kern="1200">
          <a:solidFill>
            <a:schemeClr val="tx1"/>
          </a:solidFill>
          <a:latin typeface="+mn-lt"/>
          <a:ea typeface="+mn-ea"/>
          <a:cs typeface="+mn-cs"/>
        </a:defRPr>
      </a:lvl1pPr>
      <a:lvl2pPr marL="2115972" algn="l" defTabSz="4231942" rtl="0" eaLnBrk="1" latinLnBrk="0" hangingPunct="1">
        <a:defRPr sz="8280" kern="1200">
          <a:solidFill>
            <a:schemeClr val="tx1"/>
          </a:solidFill>
          <a:latin typeface="+mn-lt"/>
          <a:ea typeface="+mn-ea"/>
          <a:cs typeface="+mn-cs"/>
        </a:defRPr>
      </a:lvl2pPr>
      <a:lvl3pPr marL="4231942" algn="l" defTabSz="4231942" rtl="0" eaLnBrk="1" latinLnBrk="0" hangingPunct="1">
        <a:defRPr sz="8280" kern="1200">
          <a:solidFill>
            <a:schemeClr val="tx1"/>
          </a:solidFill>
          <a:latin typeface="+mn-lt"/>
          <a:ea typeface="+mn-ea"/>
          <a:cs typeface="+mn-cs"/>
        </a:defRPr>
      </a:lvl3pPr>
      <a:lvl4pPr marL="6347914" algn="l" defTabSz="4231942" rtl="0" eaLnBrk="1" latinLnBrk="0" hangingPunct="1">
        <a:defRPr sz="8280" kern="1200">
          <a:solidFill>
            <a:schemeClr val="tx1"/>
          </a:solidFill>
          <a:latin typeface="+mn-lt"/>
          <a:ea typeface="+mn-ea"/>
          <a:cs typeface="+mn-cs"/>
        </a:defRPr>
      </a:lvl4pPr>
      <a:lvl5pPr marL="8463884" algn="l" defTabSz="4231942" rtl="0" eaLnBrk="1" latinLnBrk="0" hangingPunct="1">
        <a:defRPr sz="8280" kern="1200">
          <a:solidFill>
            <a:schemeClr val="tx1"/>
          </a:solidFill>
          <a:latin typeface="+mn-lt"/>
          <a:ea typeface="+mn-ea"/>
          <a:cs typeface="+mn-cs"/>
        </a:defRPr>
      </a:lvl5pPr>
      <a:lvl6pPr marL="10579856" algn="l" defTabSz="4231942" rtl="0" eaLnBrk="1" latinLnBrk="0" hangingPunct="1">
        <a:defRPr sz="8280" kern="1200">
          <a:solidFill>
            <a:schemeClr val="tx1"/>
          </a:solidFill>
          <a:latin typeface="+mn-lt"/>
          <a:ea typeface="+mn-ea"/>
          <a:cs typeface="+mn-cs"/>
        </a:defRPr>
      </a:lvl6pPr>
      <a:lvl7pPr marL="12695828" algn="l" defTabSz="4231942" rtl="0" eaLnBrk="1" latinLnBrk="0" hangingPunct="1">
        <a:defRPr sz="8280" kern="1200">
          <a:solidFill>
            <a:schemeClr val="tx1"/>
          </a:solidFill>
          <a:latin typeface="+mn-lt"/>
          <a:ea typeface="+mn-ea"/>
          <a:cs typeface="+mn-cs"/>
        </a:defRPr>
      </a:lvl7pPr>
      <a:lvl8pPr marL="14811798" algn="l" defTabSz="4231942" rtl="0" eaLnBrk="1" latinLnBrk="0" hangingPunct="1">
        <a:defRPr sz="8280" kern="1200">
          <a:solidFill>
            <a:schemeClr val="tx1"/>
          </a:solidFill>
          <a:latin typeface="+mn-lt"/>
          <a:ea typeface="+mn-ea"/>
          <a:cs typeface="+mn-cs"/>
        </a:defRPr>
      </a:lvl8pPr>
      <a:lvl9pPr marL="16927770" algn="l" defTabSz="4231942" rtl="0" eaLnBrk="1" latinLnBrk="0" hangingPunct="1">
        <a:defRPr sz="828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6861" y="2809037"/>
            <a:ext cx="34992259" cy="719815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686863" y="10972800"/>
            <a:ext cx="34992264" cy="19312128"/>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86868" y="31059379"/>
            <a:ext cx="7754914" cy="1316736"/>
          </a:xfrm>
          <a:prstGeom prst="rect">
            <a:avLst/>
          </a:prstGeom>
        </p:spPr>
        <p:txBody>
          <a:bodyPr vert="horz" lIns="91440" tIns="45720" rIns="91440" bIns="45720" rtlCol="0" anchor="ctr"/>
          <a:lstStyle>
            <a:lvl1pPr algn="l">
              <a:defRPr sz="4800">
                <a:solidFill>
                  <a:schemeClr val="tx1">
                    <a:lumMod val="95000"/>
                    <a:lumOff val="5000"/>
                  </a:schemeClr>
                </a:solidFill>
                <a:latin typeface="+mj-lt"/>
              </a:defRPr>
            </a:lvl1pPr>
          </a:lstStyle>
          <a:p>
            <a:fld id="{96DFF08F-DC6B-4601-B491-B0F83F6DD2DA}" type="datetimeFigureOut">
              <a:rPr lang="en-US" dirty="0"/>
              <a:pPr/>
              <a:t>7/3/2019</a:t>
            </a:fld>
            <a:endParaRPr lang="en-US" dirty="0"/>
          </a:p>
        </p:txBody>
      </p:sp>
      <p:sp>
        <p:nvSpPr>
          <p:cNvPr id="5" name="Footer Placeholder 4"/>
          <p:cNvSpPr>
            <a:spLocks noGrp="1"/>
          </p:cNvSpPr>
          <p:nvPr>
            <p:ph type="ftr" sz="quarter" idx="3"/>
          </p:nvPr>
        </p:nvSpPr>
        <p:spPr>
          <a:xfrm>
            <a:off x="17434560" y="31059379"/>
            <a:ext cx="21245251" cy="1316736"/>
          </a:xfrm>
          <a:prstGeom prst="rect">
            <a:avLst/>
          </a:prstGeom>
        </p:spPr>
        <p:txBody>
          <a:bodyPr vert="horz" lIns="91440" tIns="45720" rIns="91440" bIns="45720" rtlCol="0" anchor="ctr"/>
          <a:lstStyle>
            <a:lvl1pPr algn="r">
              <a:defRPr sz="48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39014400" y="31059379"/>
            <a:ext cx="3505200" cy="1316736"/>
          </a:xfrm>
          <a:prstGeom prst="rect">
            <a:avLst/>
          </a:prstGeom>
        </p:spPr>
        <p:txBody>
          <a:bodyPr vert="horz" lIns="91440" tIns="45720" rIns="91440" bIns="45720" rtlCol="0" anchor="ctr"/>
          <a:lstStyle>
            <a:lvl1pPr algn="l">
              <a:defRPr sz="48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2743200" y="3966355"/>
            <a:ext cx="0" cy="43891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035604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defTabSz="4389120" rtl="0" eaLnBrk="1" latinLnBrk="0" hangingPunct="1">
        <a:lnSpc>
          <a:spcPct val="80000"/>
        </a:lnSpc>
        <a:spcBef>
          <a:spcPct val="0"/>
        </a:spcBef>
        <a:buNone/>
        <a:defRPr sz="21120" kern="1200" cap="all" spc="480" baseline="0">
          <a:solidFill>
            <a:schemeClr val="tx1">
              <a:lumMod val="95000"/>
              <a:lumOff val="5000"/>
            </a:schemeClr>
          </a:solidFill>
          <a:latin typeface="+mj-lt"/>
          <a:ea typeface="+mj-ea"/>
          <a:cs typeface="+mj-cs"/>
        </a:defRPr>
      </a:lvl1pPr>
    </p:titleStyle>
    <p:bodyStyle>
      <a:lvl1pPr marL="438912" indent="-438912" algn="l" defTabSz="4389120" rtl="0" eaLnBrk="1" latinLnBrk="0" hangingPunct="1">
        <a:lnSpc>
          <a:spcPct val="90000"/>
        </a:lnSpc>
        <a:spcBef>
          <a:spcPts val="5760"/>
        </a:spcBef>
        <a:spcAft>
          <a:spcPts val="960"/>
        </a:spcAft>
        <a:buClr>
          <a:schemeClr val="accent1"/>
        </a:buClr>
        <a:buSzPct val="100000"/>
        <a:buFont typeface="Tw Cen MT" panose="020B0602020104020603" pitchFamily="34" charset="0"/>
        <a:buChar char=" "/>
        <a:defRPr sz="9600" kern="1200">
          <a:solidFill>
            <a:schemeClr val="tx1"/>
          </a:solidFill>
          <a:latin typeface="+mn-lt"/>
          <a:ea typeface="+mn-ea"/>
          <a:cs typeface="+mn-cs"/>
        </a:defRPr>
      </a:lvl1pPr>
      <a:lvl2pPr marL="1272845"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7680" kern="1200">
          <a:solidFill>
            <a:schemeClr val="tx1"/>
          </a:solidFill>
          <a:latin typeface="+mn-lt"/>
          <a:ea typeface="+mn-ea"/>
          <a:cs typeface="+mn-cs"/>
        </a:defRPr>
      </a:lvl2pPr>
      <a:lvl3pPr marL="215066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3pPr>
      <a:lvl4pPr marL="2852928"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4pPr>
      <a:lvl5pPr marL="3730752"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5pPr>
      <a:lvl6pPr marL="438912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6pPr>
      <a:lvl7pPr marL="509137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7pPr>
      <a:lvl8pPr marL="583753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8pPr>
      <a:lvl9pPr marL="653978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psycnet.apa.org/doi/10.1080/15298860309027" TargetMode="External"/><Relationship Id="rId3" Type="http://schemas.openxmlformats.org/officeDocument/2006/relationships/image" Target="../media/image5.png"/><Relationship Id="rId7" Type="http://schemas.openxmlformats.org/officeDocument/2006/relationships/hyperlink" Target="https://doi.org/10.1037/0022-006X.72.5.879" TargetMode="External"/><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hyperlink" Target="https://psycnet.apa.org/doi/10.1037/1040-3590.11.3.303" TargetMode="External"/><Relationship Id="rId5" Type="http://schemas.openxmlformats.org/officeDocument/2006/relationships/hyperlink" Target="https://doi.org/10.1016/j.beth.2011.03.007" TargetMode="External"/><Relationship Id="rId4" Type="http://schemas.openxmlformats.org/officeDocument/2006/relationships/hyperlink" Target="https://doi.org/10.1177%2F1529100610387086"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Rectangle 12"/>
          <p:cNvSpPr/>
          <p:nvPr/>
        </p:nvSpPr>
        <p:spPr>
          <a:xfrm>
            <a:off x="0" y="3496766"/>
            <a:ext cx="43942031" cy="923330"/>
          </a:xfrm>
          <a:prstGeom prst="rect">
            <a:avLst/>
          </a:prstGeom>
        </p:spPr>
        <p:txBody>
          <a:bodyPr wrap="square">
            <a:spAutoFit/>
          </a:bodyPr>
          <a:lstStyle/>
          <a:p>
            <a:pPr algn="ctr"/>
            <a:r>
              <a:rPr lang="en-US" sz="5400" dirty="0" err="1">
                <a:latin typeface="Times New Roman" panose="02020603050405020304" pitchFamily="18" charset="0"/>
                <a:cs typeface="Times New Roman" panose="02020603050405020304" pitchFamily="18" charset="0"/>
              </a:rPr>
              <a:t>Im</a:t>
            </a:r>
            <a:r>
              <a:rPr lang="en-US" sz="5400" dirty="0">
                <a:latin typeface="Times New Roman" panose="02020603050405020304" pitchFamily="18" charset="0"/>
                <a:cs typeface="Times New Roman" panose="02020603050405020304" pitchFamily="18" charset="0"/>
              </a:rPr>
              <a:t> Fong Chan &amp; Michael J. Bordieri</a:t>
            </a:r>
            <a:endParaRPr lang="en-US" sz="5400" baseline="30000" dirty="0">
              <a:latin typeface="Times New Roman" panose="02020603050405020304" pitchFamily="18" charset="0"/>
              <a:cs typeface="Times New Roman" panose="02020603050405020304" pitchFamily="18" charset="0"/>
            </a:endParaRPr>
          </a:p>
        </p:txBody>
      </p:sp>
      <p:sp>
        <p:nvSpPr>
          <p:cNvPr id="15" name="Rectangle 14"/>
          <p:cNvSpPr/>
          <p:nvPr/>
        </p:nvSpPr>
        <p:spPr>
          <a:xfrm>
            <a:off x="3037114" y="419156"/>
            <a:ext cx="37196485" cy="2492990"/>
          </a:xfrm>
          <a:prstGeom prst="rect">
            <a:avLst/>
          </a:prstGeom>
        </p:spPr>
        <p:txBody>
          <a:bodyPr wrap="square">
            <a:spAutoFit/>
          </a:bodyPr>
          <a:lstStyle/>
          <a:p>
            <a:pPr algn="ctr"/>
            <a:r>
              <a:rPr lang="en-US" sz="7800" b="1" dirty="0">
                <a:latin typeface="Times New Roman" panose="02020603050405020304" pitchFamily="18" charset="0"/>
                <a:cs typeface="Times New Roman" panose="02020603050405020304" pitchFamily="18" charset="0"/>
              </a:rPr>
              <a:t>Predicting vulnerability to posttraumatic stress disorder using hierarchical linear regression</a:t>
            </a:r>
          </a:p>
        </p:txBody>
      </p:sp>
      <p:sp>
        <p:nvSpPr>
          <p:cNvPr id="22" name="Rectangle 21"/>
          <p:cNvSpPr/>
          <p:nvPr/>
        </p:nvSpPr>
        <p:spPr>
          <a:xfrm>
            <a:off x="1109089" y="5777857"/>
            <a:ext cx="13565838"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chemeClr val="tx2">
                    <a:lumMod val="20000"/>
                    <a:lumOff val="80000"/>
                  </a:schemeClr>
                </a:solidFill>
                <a:latin typeface="Aharoni" panose="02010803020104030203" pitchFamily="2" charset="-79"/>
                <a:cs typeface="Aharoni" panose="02010803020104030203" pitchFamily="2" charset="-79"/>
              </a:rPr>
              <a:t>INTRODUCTION</a:t>
            </a:r>
            <a:endParaRPr lang="en-US" sz="6600" b="0" cap="none" spc="0" dirty="0">
              <a:ln w="0"/>
              <a:solidFill>
                <a:schemeClr val="tx2">
                  <a:lumMod val="20000"/>
                  <a:lumOff val="80000"/>
                </a:schemeClr>
              </a:solidFill>
              <a:latin typeface="Aharoni" panose="02010803020104030203" pitchFamily="2" charset="-79"/>
              <a:cs typeface="Aharoni" panose="02010803020104030203" pitchFamily="2" charset="-79"/>
            </a:endParaRPr>
          </a:p>
        </p:txBody>
      </p:sp>
      <p:sp>
        <p:nvSpPr>
          <p:cNvPr id="91" name="Rectangle 90"/>
          <p:cNvSpPr/>
          <p:nvPr/>
        </p:nvSpPr>
        <p:spPr>
          <a:xfrm>
            <a:off x="1053148" y="15703543"/>
            <a:ext cx="13677719" cy="1107996"/>
          </a:xfrm>
          <a:prstGeom prst="rect">
            <a:avLst/>
          </a:prstGeom>
          <a:solidFill>
            <a:schemeClr val="accent2">
              <a:lumMod val="50000"/>
            </a:schemeClr>
          </a:solidFill>
        </p:spPr>
        <p:txBody>
          <a:bodyPr wrap="square" lIns="91440" tIns="45720" rIns="91440" bIns="45720">
            <a:spAutoFit/>
          </a:bodyPr>
          <a:lstStyle/>
          <a:p>
            <a:r>
              <a:rPr lang="en-US" sz="6600" b="0" cap="none" spc="0" dirty="0">
                <a:ln w="0"/>
                <a:solidFill>
                  <a:schemeClr val="tx2">
                    <a:lumMod val="20000"/>
                    <a:lumOff val="80000"/>
                  </a:schemeClr>
                </a:solidFill>
                <a:latin typeface="Aharoni" panose="02010803020104030203" pitchFamily="2" charset="-79"/>
                <a:cs typeface="Aharoni" panose="02010803020104030203" pitchFamily="2" charset="-79"/>
              </a:rPr>
              <a:t>PURPOSE</a:t>
            </a:r>
            <a:r>
              <a:rPr lang="en-US" sz="6600" b="0" cap="none" spc="0" dirty="0">
                <a:ln w="0"/>
                <a:solidFill>
                  <a:srgbClr val="90A6B8"/>
                </a:solidFill>
                <a:latin typeface="Aharoni" panose="02010803020104030203" pitchFamily="2" charset="-79"/>
                <a:cs typeface="Aharoni" panose="02010803020104030203" pitchFamily="2" charset="-79"/>
              </a:rPr>
              <a:t> </a:t>
            </a:r>
          </a:p>
        </p:txBody>
      </p:sp>
      <p:sp>
        <p:nvSpPr>
          <p:cNvPr id="92" name="Rectangle 91"/>
          <p:cNvSpPr/>
          <p:nvPr/>
        </p:nvSpPr>
        <p:spPr>
          <a:xfrm>
            <a:off x="675322" y="17134868"/>
            <a:ext cx="13925184" cy="3046988"/>
          </a:xfrm>
          <a:prstGeom prst="rect">
            <a:avLst/>
          </a:prstGeom>
        </p:spPr>
        <p:txBody>
          <a:bodyPr wrap="square">
            <a:spAutoFit/>
          </a:bodyPr>
          <a:lstStyle/>
          <a:p>
            <a:pPr marL="571500" indent="-571500">
              <a:buClr>
                <a:schemeClr val="dk1"/>
              </a:buClr>
              <a:buSzPts val="4000"/>
              <a:buFont typeface="Arial"/>
              <a:buChar char="•"/>
            </a:pPr>
            <a:r>
              <a:rPr lang="en-US" sz="3200" dirty="0">
                <a:latin typeface="Times New Roman" panose="02020603050405020304" pitchFamily="18" charset="0"/>
                <a:cs typeface="Times New Roman" panose="02020603050405020304" pitchFamily="18" charset="0"/>
              </a:rPr>
              <a:t>The aim of the current study was to examine a.) the predictive effect of these variables on PTSD and evaluate if self-compassion improves prediction of PTSD above and beyond psychological flexibility while controlling for biological sex and traumatic events; b.) the predictive effect of psychological flexibility on PTSD above and beyond self-compassion while controlling for biological sex and traumatic events.</a:t>
            </a:r>
          </a:p>
        </p:txBody>
      </p:sp>
      <p:sp>
        <p:nvSpPr>
          <p:cNvPr id="94" name="Rectangle 93"/>
          <p:cNvSpPr/>
          <p:nvPr/>
        </p:nvSpPr>
        <p:spPr>
          <a:xfrm>
            <a:off x="827146" y="24206074"/>
            <a:ext cx="13816000"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chemeClr val="tx2">
                    <a:lumMod val="20000"/>
                    <a:lumOff val="80000"/>
                  </a:schemeClr>
                </a:solidFill>
                <a:latin typeface="Aharoni" panose="02010803020104030203" pitchFamily="2" charset="-79"/>
                <a:cs typeface="Aharoni" panose="02010803020104030203" pitchFamily="2" charset="-79"/>
              </a:rPr>
              <a:t>MEASURES</a:t>
            </a:r>
            <a:endParaRPr lang="en-US" sz="6600" b="0" cap="none" spc="0" dirty="0">
              <a:ln w="0"/>
              <a:solidFill>
                <a:schemeClr val="tx2">
                  <a:lumMod val="20000"/>
                  <a:lumOff val="80000"/>
                </a:schemeClr>
              </a:solidFill>
              <a:latin typeface="Aharoni" panose="02010803020104030203" pitchFamily="2" charset="-79"/>
              <a:cs typeface="Aharoni" panose="02010803020104030203" pitchFamily="2" charset="-79"/>
            </a:endParaRPr>
          </a:p>
        </p:txBody>
      </p:sp>
      <p:sp>
        <p:nvSpPr>
          <p:cNvPr id="35" name="Rectangle 34"/>
          <p:cNvSpPr/>
          <p:nvPr/>
        </p:nvSpPr>
        <p:spPr>
          <a:xfrm>
            <a:off x="928067" y="20514929"/>
            <a:ext cx="13677720"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chemeClr val="tx2">
                    <a:lumMod val="20000"/>
                    <a:lumOff val="80000"/>
                  </a:schemeClr>
                </a:solidFill>
                <a:latin typeface="Aharoni" panose="02010803020104030203" pitchFamily="2" charset="-79"/>
                <a:cs typeface="Aharoni" panose="02010803020104030203" pitchFamily="2" charset="-79"/>
              </a:rPr>
              <a:t>PARTICIPANTS (N =103</a:t>
            </a:r>
            <a:r>
              <a:rPr lang="en-US" sz="6600" dirty="0">
                <a:ln w="0"/>
                <a:solidFill>
                  <a:srgbClr val="90A6B8"/>
                </a:solidFill>
                <a:latin typeface="Aharoni" panose="02010803020104030203" pitchFamily="2" charset="-79"/>
                <a:cs typeface="Aharoni" panose="02010803020104030203" pitchFamily="2" charset="-79"/>
              </a:rPr>
              <a:t>)</a:t>
            </a:r>
            <a:endParaRPr lang="en-US" sz="6600" b="0" cap="none" spc="0" dirty="0">
              <a:ln w="0"/>
              <a:solidFill>
                <a:srgbClr val="90A6B8"/>
              </a:solidFill>
              <a:latin typeface="Aharoni" panose="02010803020104030203" pitchFamily="2" charset="-79"/>
              <a:cs typeface="Aharoni" panose="02010803020104030203" pitchFamily="2" charset="-79"/>
            </a:endParaRPr>
          </a:p>
        </p:txBody>
      </p:sp>
      <p:sp>
        <p:nvSpPr>
          <p:cNvPr id="41" name="Rectangle 40"/>
          <p:cNvSpPr/>
          <p:nvPr/>
        </p:nvSpPr>
        <p:spPr>
          <a:xfrm>
            <a:off x="729593" y="29202982"/>
            <a:ext cx="14011106"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chemeClr val="tx2">
                    <a:lumMod val="20000"/>
                    <a:lumOff val="80000"/>
                  </a:schemeClr>
                </a:solidFill>
                <a:latin typeface="Aharoni" panose="02010803020104030203" pitchFamily="2" charset="-79"/>
                <a:cs typeface="Aharoni" panose="02010803020104030203" pitchFamily="2" charset="-79"/>
              </a:rPr>
              <a:t>PROCEDURE</a:t>
            </a:r>
            <a:endParaRPr lang="en-US" sz="6600" b="0" cap="none" spc="0" dirty="0">
              <a:ln w="0"/>
              <a:solidFill>
                <a:schemeClr val="tx2">
                  <a:lumMod val="20000"/>
                  <a:lumOff val="80000"/>
                </a:schemeClr>
              </a:solidFill>
              <a:latin typeface="Aharoni" panose="02010803020104030203" pitchFamily="2" charset="-79"/>
              <a:cs typeface="Aharoni" panose="02010803020104030203" pitchFamily="2" charset="-79"/>
            </a:endParaRPr>
          </a:p>
        </p:txBody>
      </p:sp>
      <p:sp>
        <p:nvSpPr>
          <p:cNvPr id="24" name="Rectangle 23"/>
          <p:cNvSpPr/>
          <p:nvPr/>
        </p:nvSpPr>
        <p:spPr>
          <a:xfrm>
            <a:off x="30021002" y="29065341"/>
            <a:ext cx="13682313" cy="1107996"/>
          </a:xfrm>
          <a:prstGeom prst="rect">
            <a:avLst/>
          </a:prstGeom>
          <a:solidFill>
            <a:schemeClr val="accent2">
              <a:lumMod val="50000"/>
            </a:schemeClr>
          </a:solidFill>
        </p:spPr>
        <p:txBody>
          <a:bodyPr wrap="square" lIns="91440" tIns="45720" rIns="91440" bIns="45720">
            <a:spAutoFit/>
          </a:bodyPr>
          <a:lstStyle/>
          <a:p>
            <a:r>
              <a:rPr lang="en-US" sz="6600" b="0" cap="none" spc="0" dirty="0">
                <a:ln w="0"/>
                <a:solidFill>
                  <a:schemeClr val="tx2">
                    <a:lumMod val="20000"/>
                    <a:lumOff val="80000"/>
                  </a:schemeClr>
                </a:solidFill>
                <a:latin typeface="Aharoni" panose="02010803020104030203" pitchFamily="2" charset="-79"/>
                <a:cs typeface="Aharoni" panose="02010803020104030203" pitchFamily="2" charset="-79"/>
              </a:rPr>
              <a:t>REFERENCES </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9478" y="457200"/>
            <a:ext cx="3198146" cy="4074438"/>
          </a:xfrm>
          <a:prstGeom prst="rect">
            <a:avLst/>
          </a:prstGeom>
        </p:spPr>
      </p:pic>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70933" y="448969"/>
            <a:ext cx="3198146" cy="4074438"/>
          </a:xfrm>
          <a:prstGeom prst="rect">
            <a:avLst/>
          </a:prstGeom>
        </p:spPr>
      </p:pic>
      <p:sp>
        <p:nvSpPr>
          <p:cNvPr id="28" name="Rectangle 27"/>
          <p:cNvSpPr/>
          <p:nvPr/>
        </p:nvSpPr>
        <p:spPr>
          <a:xfrm>
            <a:off x="15296341" y="12525401"/>
            <a:ext cx="13565838"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chemeClr val="tx2">
                    <a:lumMod val="20000"/>
                    <a:lumOff val="80000"/>
                  </a:schemeClr>
                </a:solidFill>
                <a:latin typeface="Aharoni" panose="02010803020104030203" pitchFamily="2" charset="-79"/>
                <a:cs typeface="Aharoni" panose="02010803020104030203" pitchFamily="2" charset="-79"/>
              </a:rPr>
              <a:t>RESULTS (Self-Compassion)</a:t>
            </a:r>
            <a:endParaRPr lang="en-US" sz="6600" b="0" cap="none" spc="0" dirty="0">
              <a:ln w="0"/>
              <a:solidFill>
                <a:schemeClr val="tx2">
                  <a:lumMod val="20000"/>
                  <a:lumOff val="80000"/>
                </a:schemeClr>
              </a:solidFill>
              <a:latin typeface="Aharoni" panose="02010803020104030203" pitchFamily="2" charset="-79"/>
              <a:cs typeface="Aharoni" panose="02010803020104030203" pitchFamily="2" charset="-79"/>
            </a:endParaRPr>
          </a:p>
        </p:txBody>
      </p:sp>
      <p:sp>
        <p:nvSpPr>
          <p:cNvPr id="29" name="Rectangle 28"/>
          <p:cNvSpPr/>
          <p:nvPr/>
        </p:nvSpPr>
        <p:spPr>
          <a:xfrm>
            <a:off x="15242514" y="5768625"/>
            <a:ext cx="13902595"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chemeClr val="tx2">
                    <a:lumMod val="20000"/>
                    <a:lumOff val="80000"/>
                  </a:schemeClr>
                </a:solidFill>
                <a:latin typeface="Aharoni" panose="02010803020104030203" pitchFamily="2" charset="-79"/>
                <a:cs typeface="Aharoni" panose="02010803020104030203" pitchFamily="2" charset="-79"/>
              </a:rPr>
              <a:t>ANALYSIS</a:t>
            </a:r>
            <a:endParaRPr lang="en-US" sz="6600" b="0" cap="none" spc="0" dirty="0">
              <a:ln w="0"/>
              <a:solidFill>
                <a:schemeClr val="tx2">
                  <a:lumMod val="20000"/>
                  <a:lumOff val="80000"/>
                </a:schemeClr>
              </a:solidFill>
              <a:latin typeface="Aharoni" panose="02010803020104030203" pitchFamily="2" charset="-79"/>
              <a:cs typeface="Aharoni" panose="02010803020104030203" pitchFamily="2" charset="-79"/>
            </a:endParaRPr>
          </a:p>
        </p:txBody>
      </p:sp>
      <p:sp>
        <p:nvSpPr>
          <p:cNvPr id="32" name="TextBox 31"/>
          <p:cNvSpPr txBox="1"/>
          <p:nvPr/>
        </p:nvSpPr>
        <p:spPr>
          <a:xfrm>
            <a:off x="15030276" y="13856104"/>
            <a:ext cx="13925185" cy="5509200"/>
          </a:xfrm>
          <a:prstGeom prst="rect">
            <a:avLst/>
          </a:prstGeom>
          <a:noFill/>
        </p:spPr>
        <p:txBody>
          <a:bodyPr wrap="square" rtlCol="0">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Overall, the model entered with variables of psychological flexibility, biological sex, and lifetime traumatic events accounted for 36.8% of the variance in predicting symptoms of PTSD, which was significant, </a:t>
            </a:r>
            <a:r>
              <a:rPr lang="en-US" sz="3200" i="1" dirty="0">
                <a:latin typeface="Times New Roman" panose="02020603050405020304" pitchFamily="18" charset="0"/>
                <a:cs typeface="Times New Roman" panose="02020603050405020304" pitchFamily="18" charset="0"/>
              </a:rPr>
              <a:t>F </a:t>
            </a:r>
            <a:r>
              <a:rPr lang="en-US" sz="3200" dirty="0">
                <a:latin typeface="Times New Roman" panose="02020603050405020304" pitchFamily="18" charset="0"/>
                <a:cs typeface="Times New Roman" panose="02020603050405020304" pitchFamily="18" charset="0"/>
              </a:rPr>
              <a:t>(3, 99) = 19.18, </a:t>
            </a:r>
            <a:r>
              <a:rPr lang="en-US" sz="3200" i="1" dirty="0">
                <a:latin typeface="Times New Roman" panose="02020603050405020304" pitchFamily="18" charset="0"/>
                <a:cs typeface="Times New Roman" panose="02020603050405020304" pitchFamily="18" charset="0"/>
              </a:rPr>
              <a:t>p </a:t>
            </a:r>
            <a:r>
              <a:rPr lang="en-US" sz="3200" dirty="0">
                <a:latin typeface="Times New Roman" panose="02020603050405020304" pitchFamily="18" charset="0"/>
                <a:cs typeface="Times New Roman" panose="02020603050405020304" pitchFamily="18" charset="0"/>
              </a:rPr>
              <a:t>&lt; .001. A higher number of lifetime exposure to traumatic events was significantly predictive of higher levels of PTSD. Psychological flexibility was significantly associated with the severity of PTSD such that psychologically inflexible individuals reported significantly higher levels of PTSD than psychologically flexible individuals. However, biological sex was not significantly related to the prediction of PTSD symptoms. Self-compassion was entered in the second step, which did not significantly improve the prediction of PTSD above and beyond psychological flexibility, </a:t>
            </a:r>
            <a:r>
              <a:rPr lang="en-US" sz="3200" i="1" dirty="0">
                <a:latin typeface="Times New Roman" panose="02020603050405020304" pitchFamily="18" charset="0"/>
                <a:cs typeface="Times New Roman" panose="02020603050405020304" pitchFamily="18" charset="0"/>
              </a:rPr>
              <a:t>R</a:t>
            </a:r>
            <a:r>
              <a:rPr lang="en-US" sz="3200" dirty="0">
                <a:latin typeface="Times New Roman" panose="02020603050405020304" pitchFamily="18" charset="0"/>
                <a:cs typeface="Times New Roman" panose="02020603050405020304" pitchFamily="18" charset="0"/>
              </a:rPr>
              <a:t>²∆ = .002, </a:t>
            </a:r>
            <a:r>
              <a:rPr lang="en-US" sz="3200" i="1" dirty="0">
                <a:latin typeface="Times New Roman" panose="02020603050405020304" pitchFamily="18" charset="0"/>
                <a:cs typeface="Times New Roman" panose="02020603050405020304" pitchFamily="18" charset="0"/>
              </a:rPr>
              <a:t>F </a:t>
            </a:r>
            <a:r>
              <a:rPr lang="en-US" sz="3200" dirty="0">
                <a:latin typeface="Times New Roman" panose="02020603050405020304" pitchFamily="18" charset="0"/>
                <a:cs typeface="Times New Roman" panose="02020603050405020304" pitchFamily="18" charset="0"/>
              </a:rPr>
              <a:t>(4, 98) = 14.38, </a:t>
            </a:r>
            <a:r>
              <a:rPr lang="en-US" sz="3200" i="1" dirty="0">
                <a:latin typeface="Times New Roman" panose="02020603050405020304" pitchFamily="18" charset="0"/>
                <a:cs typeface="Times New Roman" panose="02020603050405020304" pitchFamily="18" charset="0"/>
              </a:rPr>
              <a:t>p </a:t>
            </a:r>
            <a:r>
              <a:rPr lang="en-US" sz="3200" dirty="0">
                <a:latin typeface="Times New Roman" panose="02020603050405020304" pitchFamily="18" charset="0"/>
                <a:cs typeface="Times New Roman" panose="02020603050405020304" pitchFamily="18" charset="0"/>
              </a:rPr>
              <a:t>= .55. </a:t>
            </a:r>
            <a:endParaRPr lang="en-US" sz="3200" b="1" u="sng" dirty="0">
              <a:solidFill>
                <a:srgbClr val="FF0000"/>
              </a:solidFill>
            </a:endParaRPr>
          </a:p>
        </p:txBody>
      </p:sp>
      <p:sp>
        <p:nvSpPr>
          <p:cNvPr id="4" name="TextBox 3"/>
          <p:cNvSpPr txBox="1"/>
          <p:nvPr/>
        </p:nvSpPr>
        <p:spPr>
          <a:xfrm>
            <a:off x="615719" y="21865021"/>
            <a:ext cx="14302415" cy="2062103"/>
          </a:xfrm>
          <a:prstGeom prst="rect">
            <a:avLst/>
          </a:prstGeom>
          <a:noFill/>
        </p:spPr>
        <p:txBody>
          <a:bodyPr wrap="square" rtlCol="0">
            <a:spAutoFit/>
          </a:bodyPr>
          <a:lstStyle/>
          <a:p>
            <a:pPr marL="571500" lvl="1" indent="-5715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80 females and 23 males were recruited from a Southern Regional University. A total of 103 undergraduates were recruited (N = 103). </a:t>
            </a:r>
          </a:p>
          <a:p>
            <a:pPr marL="571500" lvl="1" indent="-5715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56.3 % Freshmen; 20.4 % sophomore; 22.3 % Upper class men</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 90.3% Caucasian.</a:t>
            </a:r>
          </a:p>
        </p:txBody>
      </p:sp>
      <p:sp>
        <p:nvSpPr>
          <p:cNvPr id="7" name="Rectangle 2"/>
          <p:cNvSpPr>
            <a:spLocks noChangeArrowheads="1"/>
          </p:cNvSpPr>
          <p:nvPr/>
        </p:nvSpPr>
        <p:spPr bwMode="auto">
          <a:xfrm>
            <a:off x="778692" y="7225906"/>
            <a:ext cx="13821814" cy="797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58775" lvl="0" indent="-358775" defTabSz="914400" eaLnBrk="0" fontAlgn="base" hangingPunct="0">
              <a:spcBef>
                <a:spcPct val="0"/>
              </a:spcBef>
              <a:spcAft>
                <a:spcPct val="0"/>
              </a:spcAft>
              <a:buFontTx/>
              <a:buChar char="•"/>
            </a:pPr>
            <a:r>
              <a:rPr lang="en-US" sz="3200" dirty="0">
                <a:latin typeface="Times New Roman" panose="02020603050405020304" pitchFamily="18" charset="0"/>
                <a:cs typeface="Times New Roman" panose="02020603050405020304" pitchFamily="18" charset="0"/>
              </a:rPr>
              <a:t>Considerable evidence has established risk factors which increase vulnerability to post-traumatic stress disorder (</a:t>
            </a:r>
            <a:r>
              <a:rPr lang="en-US" sz="3200" dirty="0" err="1">
                <a:latin typeface="Times New Roman" panose="02020603050405020304" pitchFamily="18" charset="0"/>
                <a:cs typeface="Times New Roman" panose="02020603050405020304" pitchFamily="18" charset="0"/>
              </a:rPr>
              <a:t>Bonanno</a:t>
            </a:r>
            <a:r>
              <a:rPr lang="en-US" sz="3200" dirty="0">
                <a:latin typeface="Times New Roman" panose="02020603050405020304" pitchFamily="18" charset="0"/>
                <a:cs typeface="Times New Roman" panose="02020603050405020304" pitchFamily="18" charset="0"/>
              </a:rPr>
              <a:t>, Brewin, </a:t>
            </a:r>
            <a:r>
              <a:rPr lang="en-US" sz="3200" dirty="0" err="1">
                <a:latin typeface="Times New Roman" panose="02020603050405020304" pitchFamily="18" charset="0"/>
                <a:cs typeface="Times New Roman" panose="02020603050405020304" pitchFamily="18" charset="0"/>
              </a:rPr>
              <a:t>Kaniasty</a:t>
            </a:r>
            <a:r>
              <a:rPr lang="en-US" sz="3200" dirty="0">
                <a:latin typeface="Times New Roman" panose="02020603050405020304" pitchFamily="18" charset="0"/>
                <a:cs typeface="Times New Roman" panose="02020603050405020304" pitchFamily="18" charset="0"/>
              </a:rPr>
              <a:t>, &amp; </a:t>
            </a:r>
            <a:r>
              <a:rPr lang="en-US" sz="3200" dirty="0" err="1">
                <a:latin typeface="Times New Roman" panose="02020603050405020304" pitchFamily="18" charset="0"/>
                <a:cs typeface="Times New Roman" panose="02020603050405020304" pitchFamily="18" charset="0"/>
              </a:rPr>
              <a:t>Greca</a:t>
            </a:r>
            <a:r>
              <a:rPr lang="en-US" sz="3200" dirty="0">
                <a:latin typeface="Times New Roman" panose="02020603050405020304" pitchFamily="18" charset="0"/>
                <a:cs typeface="Times New Roman" panose="02020603050405020304" pitchFamily="18" charset="0"/>
              </a:rPr>
              <a:t>, 2010; </a:t>
            </a:r>
            <a:r>
              <a:rPr lang="en-US" sz="3200" dirty="0" err="1">
                <a:latin typeface="Times New Roman" panose="02020603050405020304" pitchFamily="18" charset="0"/>
                <a:cs typeface="Times New Roman" panose="02020603050405020304" pitchFamily="18" charset="0"/>
              </a:rPr>
              <a:t>Foa</a:t>
            </a:r>
            <a:r>
              <a:rPr lang="en-US" sz="3200" dirty="0">
                <a:latin typeface="Times New Roman" panose="02020603050405020304" pitchFamily="18" charset="0"/>
                <a:cs typeface="Times New Roman" panose="02020603050405020304" pitchFamily="18" charset="0"/>
              </a:rPr>
              <a:t>, Ehlers, Clark, </a:t>
            </a:r>
            <a:r>
              <a:rPr lang="en-US" sz="3200" dirty="0" err="1">
                <a:latin typeface="Times New Roman" panose="02020603050405020304" pitchFamily="18" charset="0"/>
                <a:cs typeface="Times New Roman" panose="02020603050405020304" pitchFamily="18" charset="0"/>
              </a:rPr>
              <a:t>Tolin</a:t>
            </a:r>
            <a:r>
              <a:rPr lang="en-US" sz="3200" dirty="0">
                <a:latin typeface="Times New Roman" panose="02020603050405020304" pitchFamily="18" charset="0"/>
                <a:cs typeface="Times New Roman" panose="02020603050405020304" pitchFamily="18" charset="0"/>
              </a:rPr>
              <a:t>, &amp; </a:t>
            </a:r>
            <a:r>
              <a:rPr lang="en-US" sz="3200" dirty="0" err="1">
                <a:latin typeface="Times New Roman" panose="02020603050405020304" pitchFamily="18" charset="0"/>
                <a:cs typeface="Times New Roman" panose="02020603050405020304" pitchFamily="18" charset="0"/>
              </a:rPr>
              <a:t>Orsillo</a:t>
            </a:r>
            <a:r>
              <a:rPr lang="en-US" sz="3200" dirty="0">
                <a:latin typeface="Times New Roman" panose="02020603050405020304" pitchFamily="18" charset="0"/>
                <a:cs typeface="Times New Roman" panose="02020603050405020304" pitchFamily="18" charset="0"/>
              </a:rPr>
              <a:t>, 1999). </a:t>
            </a:r>
          </a:p>
          <a:p>
            <a:pPr marL="358775" indent="-358775" defTabSz="914400" eaLnBrk="0" fontAlgn="base" hangingPunct="0">
              <a:spcBef>
                <a:spcPct val="0"/>
              </a:spcBef>
              <a:spcAft>
                <a:spcPct val="0"/>
              </a:spcAft>
              <a:buFontTx/>
              <a:buChar char="•"/>
            </a:pPr>
            <a:r>
              <a:rPr lang="en-US" sz="3200" dirty="0">
                <a:latin typeface="Times New Roman" panose="02020603050405020304" pitchFamily="18" charset="0"/>
                <a:cs typeface="Times New Roman" panose="02020603050405020304" pitchFamily="18" charset="0"/>
              </a:rPr>
              <a:t>Females are at higher risk than males of developing post-traumatic stress disorder following exposure to traumatic events, despite the number of traumatic events experienced by males are higher than females (Irish, Fischer, Fallon, </a:t>
            </a:r>
            <a:r>
              <a:rPr lang="en-US" sz="3200" dirty="0" err="1">
                <a:latin typeface="Times New Roman" panose="02020603050405020304" pitchFamily="18" charset="0"/>
                <a:cs typeface="Times New Roman" panose="02020603050405020304" pitchFamily="18" charset="0"/>
              </a:rPr>
              <a:t>Spoonster</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Sledjeski</a:t>
            </a:r>
            <a:r>
              <a:rPr lang="en-US" sz="3200" dirty="0">
                <a:latin typeface="Times New Roman" panose="02020603050405020304" pitchFamily="18" charset="0"/>
                <a:cs typeface="Times New Roman" panose="02020603050405020304" pitchFamily="18" charset="0"/>
              </a:rPr>
              <a:t>, &amp; Delahanty, 2011). </a:t>
            </a:r>
          </a:p>
          <a:p>
            <a:pPr marL="358775" indent="-358775" defTabSz="914400" eaLnBrk="0" fontAlgn="base" hangingPunct="0">
              <a:spcBef>
                <a:spcPct val="0"/>
              </a:spcBef>
              <a:spcAft>
                <a:spcPct val="0"/>
              </a:spcAft>
              <a:buFontTx/>
              <a:buChar char="•"/>
            </a:pPr>
            <a:r>
              <a:rPr lang="en-US" sz="3200" dirty="0">
                <a:latin typeface="Times New Roman" panose="02020603050405020304" pitchFamily="18" charset="0"/>
                <a:cs typeface="Times New Roman" panose="02020603050405020304" pitchFamily="18" charset="0"/>
              </a:rPr>
              <a:t>Individuals who had greater levels of mindfulness and acceptance, which are core components of psychological flexibility, report lower severity of PTSD symptoms following trauma exposure (</a:t>
            </a:r>
            <a:r>
              <a:rPr lang="en-US" sz="3200" dirty="0" err="1">
                <a:latin typeface="Times New Roman" panose="02020603050405020304" pitchFamily="18" charset="0"/>
                <a:cs typeface="Times New Roman" panose="02020603050405020304" pitchFamily="18" charset="0"/>
              </a:rPr>
              <a:t>Bonanno</a:t>
            </a:r>
            <a:r>
              <a:rPr lang="en-US" sz="3200" dirty="0">
                <a:latin typeface="Times New Roman" panose="02020603050405020304" pitchFamily="18" charset="0"/>
                <a:cs typeface="Times New Roman" panose="02020603050405020304" pitchFamily="18" charset="0"/>
              </a:rPr>
              <a:t>, Brewin, </a:t>
            </a:r>
            <a:r>
              <a:rPr lang="en-US" sz="3200" dirty="0" err="1">
                <a:latin typeface="Times New Roman" panose="02020603050405020304" pitchFamily="18" charset="0"/>
                <a:cs typeface="Times New Roman" panose="02020603050405020304" pitchFamily="18" charset="0"/>
              </a:rPr>
              <a:t>Kaniasty</a:t>
            </a:r>
            <a:r>
              <a:rPr lang="en-US" sz="3200" dirty="0">
                <a:latin typeface="Times New Roman" panose="02020603050405020304" pitchFamily="18" charset="0"/>
                <a:cs typeface="Times New Roman" panose="02020603050405020304" pitchFamily="18" charset="0"/>
              </a:rPr>
              <a:t>, &amp; </a:t>
            </a:r>
            <a:r>
              <a:rPr lang="en-US" sz="3200" dirty="0" err="1">
                <a:latin typeface="Times New Roman" panose="02020603050405020304" pitchFamily="18" charset="0"/>
                <a:cs typeface="Times New Roman" panose="02020603050405020304" pitchFamily="18" charset="0"/>
              </a:rPr>
              <a:t>Greca</a:t>
            </a:r>
            <a:r>
              <a:rPr lang="en-US" sz="3200" dirty="0">
                <a:latin typeface="Times New Roman" panose="02020603050405020304" pitchFamily="18" charset="0"/>
                <a:cs typeface="Times New Roman" panose="02020603050405020304" pitchFamily="18" charset="0"/>
              </a:rPr>
              <a:t>, 2010). </a:t>
            </a:r>
          </a:p>
          <a:p>
            <a:pPr marL="358775" indent="-358775" defTabSz="914400" eaLnBrk="0" fontAlgn="base" hangingPunct="0">
              <a:spcBef>
                <a:spcPct val="0"/>
              </a:spcBef>
              <a:spcAft>
                <a:spcPct val="0"/>
              </a:spcAft>
              <a:buFontTx/>
              <a:buChar char="•"/>
            </a:pPr>
            <a:r>
              <a:rPr lang="en-US" sz="3200" dirty="0">
                <a:latin typeface="Times New Roman" panose="02020603050405020304" pitchFamily="18" charset="0"/>
                <a:cs typeface="Times New Roman" panose="02020603050405020304" pitchFamily="18" charset="0"/>
              </a:rPr>
              <a:t> Reductions in self-criticism, which led to greater self-compassion, was associated with reductions in PTSD symptoms (</a:t>
            </a:r>
            <a:r>
              <a:rPr lang="en-US" sz="3200" dirty="0" err="1">
                <a:latin typeface="Times New Roman" panose="02020603050405020304" pitchFamily="18" charset="0"/>
                <a:cs typeface="Times New Roman" panose="02020603050405020304" pitchFamily="18" charset="0"/>
              </a:rPr>
              <a:t>Foa</a:t>
            </a:r>
            <a:r>
              <a:rPr lang="en-US" sz="3200" dirty="0">
                <a:latin typeface="Times New Roman" panose="02020603050405020304" pitchFamily="18" charset="0"/>
                <a:cs typeface="Times New Roman" panose="02020603050405020304" pitchFamily="18" charset="0"/>
              </a:rPr>
              <a:t> &amp; Rauch, 2004). </a:t>
            </a:r>
          </a:p>
          <a:p>
            <a:pPr marL="358775" indent="-358775" defTabSz="914400" eaLnBrk="0" fontAlgn="base" hangingPunct="0">
              <a:spcBef>
                <a:spcPct val="0"/>
              </a:spcBef>
              <a:spcAft>
                <a:spcPct val="0"/>
              </a:spcAft>
              <a:buFontTx/>
              <a:buChar char="•"/>
            </a:pPr>
            <a:r>
              <a:rPr lang="en-US" sz="3200" dirty="0">
                <a:latin typeface="Times New Roman" panose="02020603050405020304" pitchFamily="18" charset="0"/>
                <a:cs typeface="Times New Roman" panose="02020603050405020304" pitchFamily="18" charset="0"/>
              </a:rPr>
              <a:t>However, the hierarchical relationship of PTSD on gender, number of traumatic events, psychological flexibility, and self-compassion has not been fully examined in previous research.</a:t>
            </a:r>
            <a:endParaRPr lang="en-US" sz="3200" dirty="0">
              <a:latin typeface="Times New Roman" panose="02020603050405020304" pitchFamily="18" charset="0"/>
              <a:cs typeface="Times New Roman" panose="02020603050405020304" pitchFamily="18" charset="0"/>
              <a:sym typeface="Times New Roman"/>
            </a:endParaRPr>
          </a:p>
        </p:txBody>
      </p:sp>
      <p:sp>
        <p:nvSpPr>
          <p:cNvPr id="42" name="Text Placeholder 54">
            <a:extLst>
              <a:ext uri="{FF2B5EF4-FFF2-40B4-BE49-F238E27FC236}">
                <a16:creationId xmlns:a16="http://schemas.microsoft.com/office/drawing/2014/main" id="{B278F25F-821C-4B83-B654-A87689D2468A}"/>
              </a:ext>
            </a:extLst>
          </p:cNvPr>
          <p:cNvSpPr txBox="1">
            <a:spLocks/>
          </p:cNvSpPr>
          <p:nvPr/>
        </p:nvSpPr>
        <p:spPr>
          <a:xfrm>
            <a:off x="-86508" y="4601570"/>
            <a:ext cx="43942031" cy="1280160"/>
          </a:xfrm>
          <a:prstGeom prst="rect">
            <a:avLst/>
          </a:prstGeom>
        </p:spPr>
        <p:txBody>
          <a:bodyPr vert="horz" wrap="square" lIns="183679" tIns="183679" rIns="183679" bIns="183679" rtlCol="0">
            <a:normAutofit/>
          </a:bodyPr>
          <a:lstStyle>
            <a:lvl1pPr marL="0" indent="0" algn="l" defTabSz="4389120" rtl="0" eaLnBrk="1" latinLnBrk="0" hangingPunct="1">
              <a:lnSpc>
                <a:spcPct val="90000"/>
              </a:lnSpc>
              <a:spcBef>
                <a:spcPts val="5760"/>
              </a:spcBef>
              <a:spcAft>
                <a:spcPts val="960"/>
              </a:spcAft>
              <a:buClr>
                <a:schemeClr val="accent1"/>
              </a:buClr>
              <a:buSzPct val="100000"/>
              <a:buFont typeface="Tw Cen MT" panose="020B0602020104020603" pitchFamily="34" charset="0"/>
              <a:buNone/>
              <a:defRPr sz="2400" kern="1200">
                <a:solidFill>
                  <a:schemeClr val="accent5">
                    <a:lumMod val="50000"/>
                  </a:schemeClr>
                </a:solidFill>
                <a:latin typeface="Times New Roman" pitchFamily="18" charset="0"/>
                <a:ea typeface="+mn-ea"/>
                <a:cs typeface="Times New Roman" pitchFamily="18" charset="0"/>
              </a:defRPr>
            </a:lvl1pPr>
            <a:lvl2pPr marL="1432688" indent="-551034" algn="l" defTabSz="4389120" rtl="0" eaLnBrk="1" latinLnBrk="0" hangingPunct="1">
              <a:lnSpc>
                <a:spcPct val="90000"/>
              </a:lnSpc>
              <a:spcBef>
                <a:spcPts val="960"/>
              </a:spcBef>
              <a:spcAft>
                <a:spcPts val="1920"/>
              </a:spcAft>
              <a:buClr>
                <a:schemeClr val="accent1"/>
              </a:buClr>
              <a:buFont typeface="Wingdings 3" pitchFamily="18" charset="2"/>
              <a:buChar char=""/>
              <a:defRPr sz="2400" kern="1200">
                <a:solidFill>
                  <a:schemeClr val="tx1"/>
                </a:solidFill>
                <a:latin typeface="Trebuchet MS" pitchFamily="34" charset="0"/>
                <a:ea typeface="+mn-ea"/>
                <a:cs typeface="+mn-cs"/>
              </a:defRPr>
            </a:lvl2pPr>
            <a:lvl3pPr marL="1983722" indent="-551034" algn="l" defTabSz="4389120" rtl="0" eaLnBrk="1" latinLnBrk="0" hangingPunct="1">
              <a:lnSpc>
                <a:spcPct val="90000"/>
              </a:lnSpc>
              <a:spcBef>
                <a:spcPts val="960"/>
              </a:spcBef>
              <a:spcAft>
                <a:spcPts val="1920"/>
              </a:spcAft>
              <a:buClr>
                <a:schemeClr val="accent1"/>
              </a:buClr>
              <a:buFont typeface="Wingdings 3" pitchFamily="18" charset="2"/>
              <a:buChar char=""/>
              <a:defRPr sz="2400" kern="1200">
                <a:solidFill>
                  <a:schemeClr val="tx1"/>
                </a:solidFill>
                <a:latin typeface="Trebuchet MS" pitchFamily="34" charset="0"/>
                <a:ea typeface="+mn-ea"/>
                <a:cs typeface="+mn-cs"/>
              </a:defRPr>
            </a:lvl3pPr>
            <a:lvl4pPr marL="2589862" indent="-606138" algn="l" defTabSz="4389120" rtl="0" eaLnBrk="1" latinLnBrk="0" hangingPunct="1">
              <a:lnSpc>
                <a:spcPct val="90000"/>
              </a:lnSpc>
              <a:spcBef>
                <a:spcPts val="960"/>
              </a:spcBef>
              <a:spcAft>
                <a:spcPts val="1920"/>
              </a:spcAft>
              <a:buClr>
                <a:schemeClr val="accent1"/>
              </a:buClr>
              <a:buFont typeface="Wingdings 3" pitchFamily="18" charset="2"/>
              <a:buChar char=""/>
              <a:defRPr sz="2400" kern="1200">
                <a:solidFill>
                  <a:schemeClr val="tx1"/>
                </a:solidFill>
                <a:latin typeface="Trebuchet MS" pitchFamily="34" charset="0"/>
                <a:ea typeface="+mn-ea"/>
                <a:cs typeface="+mn-cs"/>
              </a:defRPr>
            </a:lvl4pPr>
            <a:lvl5pPr marL="3030688" indent="-440827" algn="l" defTabSz="4389120" rtl="0" eaLnBrk="1" latinLnBrk="0" hangingPunct="1">
              <a:lnSpc>
                <a:spcPct val="90000"/>
              </a:lnSpc>
              <a:spcBef>
                <a:spcPts val="960"/>
              </a:spcBef>
              <a:spcAft>
                <a:spcPts val="1920"/>
              </a:spcAft>
              <a:buClr>
                <a:schemeClr val="accent1"/>
              </a:buClr>
              <a:buFont typeface="Wingdings 3" pitchFamily="18" charset="2"/>
              <a:buChar char=""/>
              <a:defRPr sz="2400" kern="1200">
                <a:solidFill>
                  <a:schemeClr val="tx1"/>
                </a:solidFill>
                <a:latin typeface="Trebuchet MS" pitchFamily="34" charset="0"/>
                <a:ea typeface="+mn-ea"/>
                <a:cs typeface="+mn-cs"/>
              </a:defRPr>
            </a:lvl5pPr>
            <a:lvl6pPr marL="438912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6pPr>
            <a:lvl7pPr marL="509137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7pPr>
            <a:lvl8pPr marL="583753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8pPr>
            <a:lvl9pPr marL="653978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9pPr>
          </a:lstStyle>
          <a:p>
            <a:pPr algn="ctr"/>
            <a:r>
              <a:rPr lang="en-US" sz="5400" dirty="0">
                <a:solidFill>
                  <a:schemeClr val="tx1"/>
                </a:solidFill>
              </a:rPr>
              <a:t>Murray State University</a:t>
            </a:r>
            <a:endParaRPr lang="en-US" sz="4400" dirty="0">
              <a:solidFill>
                <a:schemeClr val="tx1"/>
              </a:solidFill>
            </a:endParaRPr>
          </a:p>
        </p:txBody>
      </p:sp>
      <p:sp>
        <p:nvSpPr>
          <p:cNvPr id="2" name="TextBox 1">
            <a:extLst>
              <a:ext uri="{FF2B5EF4-FFF2-40B4-BE49-F238E27FC236}">
                <a16:creationId xmlns:a16="http://schemas.microsoft.com/office/drawing/2014/main" id="{3A6757DF-DF1C-406B-941A-5BD73E59EAE2}"/>
              </a:ext>
            </a:extLst>
          </p:cNvPr>
          <p:cNvSpPr txBox="1"/>
          <p:nvPr/>
        </p:nvSpPr>
        <p:spPr>
          <a:xfrm>
            <a:off x="785862" y="25508510"/>
            <a:ext cx="14679097" cy="3539430"/>
          </a:xfrm>
          <a:prstGeom prst="rect">
            <a:avLst/>
          </a:prstGeom>
          <a:noFill/>
        </p:spPr>
        <p:txBody>
          <a:bodyPr wrap="square" rtlCol="0">
            <a:spAutoFit/>
          </a:bodyPr>
          <a:lstStyle/>
          <a:p>
            <a:pPr marL="293688" indent="-293688">
              <a:buFont typeface="Arial" panose="020B0604020202020204" pitchFamily="34" charset="0"/>
              <a:buChar char="•"/>
            </a:pPr>
            <a:r>
              <a:rPr lang="en-US" sz="3200" dirty="0">
                <a:solidFill>
                  <a:schemeClr val="dk1"/>
                </a:solidFill>
                <a:latin typeface="Times New Roman"/>
                <a:cs typeface="Times New Roman"/>
                <a:sym typeface="Times New Roman"/>
              </a:rPr>
              <a:t>Trauma Symptoms: PTSD Checklist for DSM-5 (PCL-5; </a:t>
            </a:r>
            <a:r>
              <a:rPr lang="el-GR" sz="3200" dirty="0">
                <a:solidFill>
                  <a:schemeClr val="dk1"/>
                </a:solidFill>
                <a:latin typeface="Times New Roman"/>
                <a:cs typeface="Times New Roman"/>
                <a:sym typeface="Times New Roman"/>
              </a:rPr>
              <a:t>α</a:t>
            </a:r>
            <a:r>
              <a:rPr lang="en-US" sz="3200" dirty="0">
                <a:solidFill>
                  <a:schemeClr val="dk1"/>
                </a:solidFill>
                <a:latin typeface="Times New Roman"/>
                <a:cs typeface="Times New Roman"/>
                <a:sym typeface="Times New Roman"/>
              </a:rPr>
              <a:t> = 0.94; Blevins et al., 2015).  </a:t>
            </a:r>
          </a:p>
          <a:p>
            <a:pPr marL="293688" indent="-293688">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Lifetime exposure to traumatic events</a:t>
            </a:r>
            <a:r>
              <a:rPr lang="en-US" sz="3200" dirty="0">
                <a:solidFill>
                  <a:schemeClr val="dk1"/>
                </a:solidFill>
                <a:latin typeface="Times New Roman"/>
                <a:cs typeface="Times New Roman"/>
              </a:rPr>
              <a:t>: Life Events Checklist for DSM-5 (LEC-5; </a:t>
            </a:r>
            <a:r>
              <a:rPr lang="el-GR" sz="3200" dirty="0">
                <a:solidFill>
                  <a:schemeClr val="dk1"/>
                </a:solidFill>
                <a:latin typeface="Times New Roman"/>
                <a:cs typeface="Times New Roman"/>
                <a:sym typeface="Times New Roman"/>
              </a:rPr>
              <a:t>α</a:t>
            </a:r>
            <a:r>
              <a:rPr lang="en-US" sz="3200" dirty="0">
                <a:solidFill>
                  <a:schemeClr val="dk1"/>
                </a:solidFill>
                <a:latin typeface="Times New Roman"/>
                <a:cs typeface="Times New Roman"/>
                <a:sym typeface="Times New Roman"/>
              </a:rPr>
              <a:t> = 0.94; </a:t>
            </a:r>
            <a:r>
              <a:rPr lang="en-US" sz="3200" dirty="0">
                <a:solidFill>
                  <a:schemeClr val="dk1"/>
                </a:solidFill>
                <a:latin typeface="Times New Roman"/>
                <a:cs typeface="Times New Roman"/>
              </a:rPr>
              <a:t>Gray, </a:t>
            </a:r>
            <a:r>
              <a:rPr lang="en-US" sz="3200" dirty="0" err="1">
                <a:solidFill>
                  <a:schemeClr val="dk1"/>
                </a:solidFill>
                <a:latin typeface="Times New Roman"/>
                <a:cs typeface="Times New Roman"/>
              </a:rPr>
              <a:t>Litz</a:t>
            </a:r>
            <a:r>
              <a:rPr lang="en-US" sz="3200" dirty="0">
                <a:solidFill>
                  <a:schemeClr val="dk1"/>
                </a:solidFill>
                <a:latin typeface="Times New Roman"/>
                <a:cs typeface="Times New Roman"/>
              </a:rPr>
              <a:t>, Hsu, &amp; Lombardo, 2004). </a:t>
            </a:r>
            <a:endParaRPr lang="en-US" altLang="en-US" sz="3200" dirty="0">
              <a:solidFill>
                <a:schemeClr val="dk1"/>
              </a:solidFill>
              <a:latin typeface="Times New Roman"/>
              <a:cs typeface="Times New Roman"/>
            </a:endParaRPr>
          </a:p>
          <a:p>
            <a:pPr marL="293688" indent="-293688">
              <a:buFont typeface="Arial" panose="020B0604020202020204" pitchFamily="34" charset="0"/>
              <a:buChar char="•"/>
            </a:pPr>
            <a:r>
              <a:rPr lang="en-US" sz="3200" dirty="0">
                <a:solidFill>
                  <a:schemeClr val="dk1"/>
                </a:solidFill>
                <a:latin typeface="Times New Roman"/>
                <a:ea typeface="Times New Roman"/>
                <a:cs typeface="Times New Roman"/>
                <a:sym typeface="Times New Roman"/>
              </a:rPr>
              <a:t>Psychological flexibility: </a:t>
            </a:r>
            <a:r>
              <a:rPr lang="en-US" altLang="en-US" sz="3200" dirty="0">
                <a:latin typeface="Times New Roman" panose="02020603050405020304" pitchFamily="18" charset="0"/>
                <a:ea typeface="PMingLiU" panose="02020500000000000000" pitchFamily="18" charset="-120"/>
                <a:cs typeface="Times New Roman" panose="02020603050405020304" pitchFamily="18" charset="0"/>
              </a:rPr>
              <a:t>Acceptance and Action Questionnaire (AAQ-II; </a:t>
            </a:r>
            <a:r>
              <a:rPr lang="en-US" altLang="en-US" sz="3200"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α = .93; </a:t>
            </a:r>
            <a:r>
              <a:rPr lang="en-US" altLang="en-US" sz="3200" dirty="0">
                <a:latin typeface="Times New Roman" panose="02020603050405020304" pitchFamily="18" charset="0"/>
                <a:ea typeface="PMingLiU" panose="02020500000000000000" pitchFamily="18" charset="-120"/>
                <a:cs typeface="Times New Roman" panose="02020603050405020304" pitchFamily="18" charset="0"/>
              </a:rPr>
              <a:t>Bond et al., 2011).</a:t>
            </a:r>
          </a:p>
          <a:p>
            <a:pPr marL="293688" indent="-293688">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Self- Compassion Scale (SCS; α = .92; Neff, 2003).</a:t>
            </a:r>
            <a:endParaRPr lang="en-US" altLang="en-US" sz="3200"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endParaRPr>
          </a:p>
        </p:txBody>
      </p:sp>
      <p:sp>
        <p:nvSpPr>
          <p:cNvPr id="10" name="Rectangle 1">
            <a:extLst>
              <a:ext uri="{FF2B5EF4-FFF2-40B4-BE49-F238E27FC236}">
                <a16:creationId xmlns:a16="http://schemas.microsoft.com/office/drawing/2014/main" id="{A9A7E246-8777-403C-8214-FCE7D49FA55B}"/>
              </a:ext>
            </a:extLst>
          </p:cNvPr>
          <p:cNvSpPr>
            <a:spLocks noChangeArrowheads="1"/>
          </p:cNvSpPr>
          <p:nvPr/>
        </p:nvSpPr>
        <p:spPr bwMode="auto">
          <a:xfrm>
            <a:off x="15445695" y="19365304"/>
            <a:ext cx="1387902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429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indent="65088" defTabSz="914400"/>
            <a:r>
              <a:rPr kumimoji="0" lang="en-US" altLang="en-US" sz="3000" b="0" i="0" u="none" strike="noStrike" cap="none" normalizeH="0" baseline="0" dirty="0">
                <a:ln>
                  <a:noFill/>
                </a:ln>
                <a:solidFill>
                  <a:srgbClr val="000000"/>
                </a:solidFill>
                <a:effectLst/>
                <a:latin typeface="Times New Roman" panose="02020603050405020304" pitchFamily="18" charset="0"/>
                <a:ea typeface="DengXian" panose="020B0503020204020204" pitchFamily="2" charset="-122"/>
                <a:cs typeface="Times New Roman" panose="02020603050405020304" pitchFamily="18" charset="0"/>
              </a:rPr>
              <a:t>Table 1</a:t>
            </a:r>
            <a:r>
              <a:rPr kumimoji="0" lang="en-US" altLang="en-US" sz="3000" b="1" i="0" u="none" strike="noStrike" cap="none" normalizeH="0" baseline="0" dirty="0">
                <a:ln>
                  <a:noFill/>
                </a:ln>
                <a:solidFill>
                  <a:srgbClr val="000000"/>
                </a:solidFill>
                <a:effectLst/>
                <a:latin typeface="Times New Roman" panose="02020603050405020304" pitchFamily="18" charset="0"/>
                <a:ea typeface="DengXian" panose="020B0503020204020204" pitchFamily="2" charset="-122"/>
                <a:cs typeface="Times New Roman" panose="02020603050405020304" pitchFamily="18" charset="0"/>
              </a:rPr>
              <a:t>.</a:t>
            </a:r>
            <a:r>
              <a:rPr lang="en-US" sz="3000" i="1" dirty="0">
                <a:latin typeface="Times New Roman" panose="02020603050405020304" pitchFamily="18" charset="0"/>
                <a:cs typeface="Times New Roman" panose="02020603050405020304" pitchFamily="18" charset="0"/>
              </a:rPr>
              <a:t> Hierarchical Regression Predicting Symptoms of Post-Traumatic Stress Disorder (Self-Compassion as a more important variable to determine if it accounts for additional variance in PTSD over and above that already accounted for by the other predictors in the model)  </a:t>
            </a:r>
            <a:endParaRPr lang="en-US" sz="30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FEB68FF9-B7DC-431E-B721-30FE6046DAC5}"/>
              </a:ext>
            </a:extLst>
          </p:cNvPr>
          <p:cNvSpPr txBox="1"/>
          <p:nvPr/>
        </p:nvSpPr>
        <p:spPr>
          <a:xfrm>
            <a:off x="15096304" y="27426324"/>
            <a:ext cx="13893863" cy="1077218"/>
          </a:xfrm>
          <a:prstGeom prst="rect">
            <a:avLst/>
          </a:prstGeom>
          <a:noFill/>
        </p:spPr>
        <p:txBody>
          <a:bodyPr wrap="square" rtlCol="0">
            <a:spAutoFit/>
          </a:bodyPr>
          <a:lstStyle/>
          <a:p>
            <a:pPr marL="293688" indent="-293688">
              <a:buFont typeface="Arial" panose="020B0604020202020204" pitchFamily="34" charset="0"/>
              <a:buChar char="•"/>
            </a:pPr>
            <a:endParaRPr lang="en-US" sz="3200" dirty="0">
              <a:solidFill>
                <a:srgbClr val="FF0000"/>
              </a:solidFill>
              <a:latin typeface="Times New Roman" panose="02020603050405020304" pitchFamily="18" charset="0"/>
              <a:cs typeface="Times New Roman" panose="02020603050405020304" pitchFamily="18" charset="0"/>
            </a:endParaRPr>
          </a:p>
          <a:p>
            <a:pPr marL="293688" indent="-293688">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245BEB5D-1073-4A9F-BCCE-94C299D7EB71}"/>
              </a:ext>
            </a:extLst>
          </p:cNvPr>
          <p:cNvSpPr txBox="1"/>
          <p:nvPr/>
        </p:nvSpPr>
        <p:spPr>
          <a:xfrm>
            <a:off x="29754348" y="19051260"/>
            <a:ext cx="13855042" cy="1077218"/>
          </a:xfrm>
          <a:prstGeom prst="rect">
            <a:avLst/>
          </a:prstGeom>
          <a:noFill/>
        </p:spPr>
        <p:txBody>
          <a:bodyPr wrap="square" rtlCol="0">
            <a:spAutoFit/>
          </a:bodyPr>
          <a:lstStyle/>
          <a:p>
            <a:pPr marL="288925" indent="-288925">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Self-compassion did not significantly improve the prediction of  the severity of PTSD after biological sex and trauma exposure had been taken into account.</a:t>
            </a:r>
          </a:p>
        </p:txBody>
      </p:sp>
      <p:sp>
        <p:nvSpPr>
          <p:cNvPr id="37" name="Rectangle 36">
            <a:extLst>
              <a:ext uri="{FF2B5EF4-FFF2-40B4-BE49-F238E27FC236}">
                <a16:creationId xmlns:a16="http://schemas.microsoft.com/office/drawing/2014/main" id="{9C98AB3A-9947-417D-8AE4-6BB7E1B005A1}"/>
              </a:ext>
            </a:extLst>
          </p:cNvPr>
          <p:cNvSpPr/>
          <p:nvPr/>
        </p:nvSpPr>
        <p:spPr>
          <a:xfrm>
            <a:off x="29856869" y="17914119"/>
            <a:ext cx="13795284"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chemeClr val="tx2">
                    <a:lumMod val="20000"/>
                    <a:lumOff val="80000"/>
                  </a:schemeClr>
                </a:solidFill>
                <a:latin typeface="Aharoni" panose="02010803020104030203" pitchFamily="2" charset="-79"/>
                <a:cs typeface="Aharoni" panose="02010803020104030203" pitchFamily="2" charset="-79"/>
              </a:rPr>
              <a:t>DISCUSSION </a:t>
            </a:r>
            <a:endParaRPr lang="en-US" sz="6600" b="0" cap="none" spc="0" dirty="0">
              <a:ln w="0"/>
              <a:solidFill>
                <a:schemeClr val="tx2">
                  <a:lumMod val="20000"/>
                  <a:lumOff val="80000"/>
                </a:schemeClr>
              </a:solidFill>
              <a:latin typeface="Aharoni" panose="02010803020104030203" pitchFamily="2" charset="-79"/>
              <a:cs typeface="Aharoni" panose="02010803020104030203" pitchFamily="2" charset="-79"/>
            </a:endParaRPr>
          </a:p>
        </p:txBody>
      </p:sp>
      <p:sp>
        <p:nvSpPr>
          <p:cNvPr id="16" name="TextBox 15">
            <a:extLst>
              <a:ext uri="{FF2B5EF4-FFF2-40B4-BE49-F238E27FC236}">
                <a16:creationId xmlns:a16="http://schemas.microsoft.com/office/drawing/2014/main" id="{116183FD-5EB9-4B10-8F30-9F53ACEE4BDE}"/>
              </a:ext>
            </a:extLst>
          </p:cNvPr>
          <p:cNvSpPr txBox="1"/>
          <p:nvPr/>
        </p:nvSpPr>
        <p:spPr>
          <a:xfrm>
            <a:off x="29782288" y="20037876"/>
            <a:ext cx="13851600" cy="2062103"/>
          </a:xfrm>
          <a:prstGeom prst="rect">
            <a:avLst/>
          </a:prstGeom>
          <a:noFill/>
        </p:spPr>
        <p:txBody>
          <a:bodyPr wrap="square" rtlCol="0">
            <a:spAutoFit/>
          </a:bodyPr>
          <a:lstStyle/>
          <a:p>
            <a:pPr marL="293688" indent="-293688">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Psychological flexibility was significantly predictive of additional variance in PTSD symptoms while controlling for biological sex and trauma exposure, suggesting that psychological flexibility serves as a strong predictor to the development of PTSD. </a:t>
            </a:r>
          </a:p>
        </p:txBody>
      </p:sp>
      <p:sp>
        <p:nvSpPr>
          <p:cNvPr id="17" name="TextBox 16">
            <a:extLst>
              <a:ext uri="{FF2B5EF4-FFF2-40B4-BE49-F238E27FC236}">
                <a16:creationId xmlns:a16="http://schemas.microsoft.com/office/drawing/2014/main" id="{8313FF5D-EE73-491A-B6E9-0754C2C5BC1D}"/>
              </a:ext>
            </a:extLst>
          </p:cNvPr>
          <p:cNvSpPr txBox="1"/>
          <p:nvPr/>
        </p:nvSpPr>
        <p:spPr>
          <a:xfrm>
            <a:off x="29806348" y="21960392"/>
            <a:ext cx="14181625" cy="1077218"/>
          </a:xfrm>
          <a:prstGeom prst="rect">
            <a:avLst/>
          </a:prstGeom>
          <a:noFill/>
        </p:spPr>
        <p:txBody>
          <a:bodyPr wrap="square" rtlCol="0">
            <a:spAutoFit/>
          </a:bodyPr>
          <a:lstStyle/>
          <a:p>
            <a:pPr marL="293688" indent="-293688">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Psychological flexibility functions as a strong protective factor for the development of PTSD.</a:t>
            </a:r>
          </a:p>
        </p:txBody>
      </p:sp>
      <p:sp>
        <p:nvSpPr>
          <p:cNvPr id="18" name="TextBox 17">
            <a:extLst>
              <a:ext uri="{FF2B5EF4-FFF2-40B4-BE49-F238E27FC236}">
                <a16:creationId xmlns:a16="http://schemas.microsoft.com/office/drawing/2014/main" id="{B40A9D72-762F-493F-A2EF-E47CBC79E1E8}"/>
              </a:ext>
            </a:extLst>
          </p:cNvPr>
          <p:cNvSpPr txBox="1"/>
          <p:nvPr/>
        </p:nvSpPr>
        <p:spPr>
          <a:xfrm>
            <a:off x="29828231" y="25027402"/>
            <a:ext cx="14159743" cy="2062103"/>
          </a:xfrm>
          <a:prstGeom prst="rect">
            <a:avLst/>
          </a:prstGeom>
          <a:noFill/>
        </p:spPr>
        <p:txBody>
          <a:bodyPr wrap="square" rtlCol="0">
            <a:spAutoFit/>
          </a:bodyPr>
          <a:lstStyle/>
          <a:p>
            <a:pPr marL="241300" indent="-2413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Findings from this study validated a consistent result as previous studies suggested that biological sex was significantly related to PTSD symptoms (Breslau,1997). Future studies could explore what factors contribute to the association between PTSD and biological sex.  </a:t>
            </a:r>
          </a:p>
        </p:txBody>
      </p:sp>
      <p:sp>
        <p:nvSpPr>
          <p:cNvPr id="19" name="TextBox 18">
            <a:extLst>
              <a:ext uri="{FF2B5EF4-FFF2-40B4-BE49-F238E27FC236}">
                <a16:creationId xmlns:a16="http://schemas.microsoft.com/office/drawing/2014/main" id="{ECF6A5D8-A5AD-4779-BDA1-4034EBF35F0A}"/>
              </a:ext>
            </a:extLst>
          </p:cNvPr>
          <p:cNvSpPr txBox="1"/>
          <p:nvPr/>
        </p:nvSpPr>
        <p:spPr>
          <a:xfrm>
            <a:off x="29977021" y="30138703"/>
            <a:ext cx="13855042" cy="2800767"/>
          </a:xfrm>
          <a:prstGeom prst="rect">
            <a:avLst/>
          </a:prstGeom>
          <a:noFill/>
        </p:spPr>
        <p:txBody>
          <a:bodyPr wrap="square" rtlCol="0">
            <a:spAutoFit/>
          </a:bodyPr>
          <a:lstStyle/>
          <a:p>
            <a:pPr marL="395288" indent="-395288"/>
            <a:r>
              <a:rPr lang="en-US" sz="1100" dirty="0">
                <a:latin typeface="Times New Roman" panose="02020603050405020304" pitchFamily="18" charset="0"/>
                <a:cs typeface="Times New Roman" panose="02020603050405020304" pitchFamily="18" charset="0"/>
              </a:rPr>
              <a:t>Blevins, C. A., Weathers, F. W., Davis, M. T., Witte, T. K., &amp; Domino, J. L. (2015). The Posttraumatic Stress Disorder Checklist for </a:t>
            </a:r>
            <a:r>
              <a:rPr lang="en-US" sz="1100" i="1" dirty="0">
                <a:latin typeface="Times New Roman" panose="02020603050405020304" pitchFamily="18" charset="0"/>
                <a:cs typeface="Times New Roman" panose="02020603050405020304" pitchFamily="18" charset="0"/>
              </a:rPr>
              <a:t>DSM-5</a:t>
            </a:r>
            <a:r>
              <a:rPr lang="en-US" sz="1100" dirty="0">
                <a:latin typeface="Times New Roman" panose="02020603050405020304" pitchFamily="18" charset="0"/>
                <a:cs typeface="Times New Roman" panose="02020603050405020304" pitchFamily="18" charset="0"/>
              </a:rPr>
              <a:t> (PCL-5): Development and initial psychometric evaluation. </a:t>
            </a:r>
            <a:r>
              <a:rPr lang="en-US" sz="1100" i="1" dirty="0">
                <a:latin typeface="Times New Roman" panose="02020603050405020304" pitchFamily="18" charset="0"/>
                <a:cs typeface="Times New Roman" panose="02020603050405020304" pitchFamily="18" charset="0"/>
              </a:rPr>
              <a:t>Journal of Traumatic Stress, 28</a:t>
            </a:r>
            <a:r>
              <a:rPr lang="en-US" sz="1100" dirty="0">
                <a:latin typeface="Times New Roman" panose="02020603050405020304" pitchFamily="18" charset="0"/>
                <a:cs typeface="Times New Roman" panose="02020603050405020304" pitchFamily="18" charset="0"/>
              </a:rPr>
              <a:t>, 489-498. </a:t>
            </a:r>
            <a:r>
              <a:rPr lang="en-US" sz="1100" dirty="0" err="1">
                <a:latin typeface="Times New Roman" panose="02020603050405020304" pitchFamily="18" charset="0"/>
                <a:cs typeface="Times New Roman" panose="02020603050405020304" pitchFamily="18" charset="0"/>
              </a:rPr>
              <a:t>doi</a:t>
            </a:r>
            <a:r>
              <a:rPr lang="en-US" sz="1100" dirty="0">
                <a:latin typeface="Times New Roman" panose="02020603050405020304" pitchFamily="18" charset="0"/>
                <a:cs typeface="Times New Roman" panose="02020603050405020304" pitchFamily="18" charset="0"/>
              </a:rPr>
              <a:t>: 10.1002/jts.22059</a:t>
            </a:r>
          </a:p>
          <a:p>
            <a:pPr marL="395288" indent="-395288"/>
            <a:r>
              <a:rPr lang="en-US" sz="1100" dirty="0" err="1">
                <a:latin typeface="Times New Roman" panose="02020603050405020304" pitchFamily="18" charset="0"/>
                <a:cs typeface="Times New Roman" panose="02020603050405020304" pitchFamily="18" charset="0"/>
              </a:rPr>
              <a:t>Bonanno</a:t>
            </a:r>
            <a:r>
              <a:rPr lang="en-US" sz="1100" dirty="0">
                <a:latin typeface="Times New Roman" panose="02020603050405020304" pitchFamily="18" charset="0"/>
                <a:cs typeface="Times New Roman" panose="02020603050405020304" pitchFamily="18" charset="0"/>
              </a:rPr>
              <a:t>, G. A., Brewin, C. R., </a:t>
            </a:r>
            <a:r>
              <a:rPr lang="en-US" sz="1100" dirty="0" err="1">
                <a:latin typeface="Times New Roman" panose="02020603050405020304" pitchFamily="18" charset="0"/>
                <a:cs typeface="Times New Roman" panose="02020603050405020304" pitchFamily="18" charset="0"/>
              </a:rPr>
              <a:t>Kaniasty</a:t>
            </a:r>
            <a:r>
              <a:rPr lang="en-US" sz="1100" dirty="0">
                <a:latin typeface="Times New Roman" panose="02020603050405020304" pitchFamily="18" charset="0"/>
                <a:cs typeface="Times New Roman" panose="02020603050405020304" pitchFamily="18" charset="0"/>
              </a:rPr>
              <a:t>, K., &amp; </a:t>
            </a:r>
            <a:r>
              <a:rPr lang="en-US" sz="1100" dirty="0" err="1">
                <a:latin typeface="Times New Roman" panose="02020603050405020304" pitchFamily="18" charset="0"/>
                <a:cs typeface="Times New Roman" panose="02020603050405020304" pitchFamily="18" charset="0"/>
              </a:rPr>
              <a:t>Greca</a:t>
            </a:r>
            <a:r>
              <a:rPr lang="en-US" sz="1100" dirty="0">
                <a:latin typeface="Times New Roman" panose="02020603050405020304" pitchFamily="18" charset="0"/>
                <a:cs typeface="Times New Roman" panose="02020603050405020304" pitchFamily="18" charset="0"/>
              </a:rPr>
              <a:t>, A. M. L. (2010). Weighing the costs of disaster: Consequences, risks, and resilience in individuals, families, and communities. </a:t>
            </a:r>
            <a:r>
              <a:rPr lang="en-US" sz="1100" i="1" dirty="0">
                <a:latin typeface="Times New Roman" panose="02020603050405020304" pitchFamily="18" charset="0"/>
                <a:cs typeface="Times New Roman" panose="02020603050405020304" pitchFamily="18" charset="0"/>
              </a:rPr>
              <a:t>Psychological Science in the Public Interest</a:t>
            </a:r>
            <a:r>
              <a:rPr lang="en-US" sz="1100" dirty="0">
                <a:latin typeface="Times New Roman" panose="02020603050405020304" pitchFamily="18" charset="0"/>
                <a:cs typeface="Times New Roman" panose="02020603050405020304" pitchFamily="18" charset="0"/>
              </a:rPr>
              <a:t>, </a:t>
            </a:r>
            <a:r>
              <a:rPr lang="en-US" sz="1100" i="1" dirty="0">
                <a:latin typeface="Times New Roman" panose="02020603050405020304" pitchFamily="18" charset="0"/>
                <a:cs typeface="Times New Roman" panose="02020603050405020304" pitchFamily="18" charset="0"/>
              </a:rPr>
              <a:t>11</a:t>
            </a:r>
            <a:r>
              <a:rPr lang="en-US" sz="1100" dirty="0">
                <a:latin typeface="Times New Roman" panose="02020603050405020304" pitchFamily="18" charset="0"/>
                <a:cs typeface="Times New Roman" panose="02020603050405020304" pitchFamily="18" charset="0"/>
              </a:rPr>
              <a:t>(1), 1-49. </a:t>
            </a:r>
            <a:r>
              <a:rPr lang="en-US" sz="1100" dirty="0">
                <a:latin typeface="Times New Roman" panose="02020603050405020304" pitchFamily="18" charset="0"/>
                <a:cs typeface="Times New Roman" panose="02020603050405020304" pitchFamily="18" charset="0"/>
                <a:hlinkClick r:id="rId4"/>
              </a:rPr>
              <a:t>doi.org/10.1177/1529100610387086</a:t>
            </a:r>
            <a:r>
              <a:rPr lang="en-US" sz="1100" dirty="0">
                <a:latin typeface="Times New Roman" panose="02020603050405020304" pitchFamily="18" charset="0"/>
                <a:cs typeface="Times New Roman" panose="02020603050405020304" pitchFamily="18" charset="0"/>
              </a:rPr>
              <a:t>  </a:t>
            </a:r>
          </a:p>
          <a:p>
            <a:pPr marL="395288" indent="-395288"/>
            <a:r>
              <a:rPr lang="en-US" sz="1100" dirty="0">
                <a:latin typeface="Times New Roman" panose="02020603050405020304" pitchFamily="18" charset="0"/>
                <a:cs typeface="Times New Roman" panose="02020603050405020304" pitchFamily="18" charset="0"/>
              </a:rPr>
              <a:t>Bond, F.W., Hayes, S.C., Baer, R.A., Carpenter, K.M., </a:t>
            </a:r>
            <a:r>
              <a:rPr lang="en-US" sz="1100" dirty="0" err="1">
                <a:latin typeface="Times New Roman" panose="02020603050405020304" pitchFamily="18" charset="0"/>
                <a:cs typeface="Times New Roman" panose="02020603050405020304" pitchFamily="18" charset="0"/>
              </a:rPr>
              <a:t>Guenole</a:t>
            </a:r>
            <a:r>
              <a:rPr lang="en-US" sz="1100" dirty="0">
                <a:latin typeface="Times New Roman" panose="02020603050405020304" pitchFamily="18" charset="0"/>
                <a:cs typeface="Times New Roman" panose="02020603050405020304" pitchFamily="18" charset="0"/>
              </a:rPr>
              <a:t>, N., Orcutt, H.K., Waltz, T., &amp; </a:t>
            </a:r>
            <a:r>
              <a:rPr lang="en-US" sz="1100" dirty="0" err="1">
                <a:latin typeface="Times New Roman" panose="02020603050405020304" pitchFamily="18" charset="0"/>
                <a:cs typeface="Times New Roman" panose="02020603050405020304" pitchFamily="18" charset="0"/>
              </a:rPr>
              <a:t>Zettle</a:t>
            </a:r>
            <a:r>
              <a:rPr lang="en-US" sz="1100" dirty="0">
                <a:latin typeface="Times New Roman" panose="02020603050405020304" pitchFamily="18" charset="0"/>
                <a:cs typeface="Times New Roman" panose="02020603050405020304" pitchFamily="18" charset="0"/>
              </a:rPr>
              <a:t>, R.D. (2011). Preliminary psychometric properties of the acceptance and action questionnaire-II: A revised measure of psychological inflexibility and experiential avoidance. </a:t>
            </a:r>
            <a:r>
              <a:rPr lang="en-US" sz="1100" i="1" dirty="0">
                <a:latin typeface="Times New Roman" panose="02020603050405020304" pitchFamily="18" charset="0"/>
                <a:cs typeface="Times New Roman" panose="02020603050405020304" pitchFamily="18" charset="0"/>
              </a:rPr>
              <a:t>Behavior Therapy 42</a:t>
            </a:r>
            <a:r>
              <a:rPr lang="en-US" sz="1100" dirty="0">
                <a:latin typeface="Times New Roman" panose="02020603050405020304" pitchFamily="18" charset="0"/>
                <a:cs typeface="Times New Roman" panose="02020603050405020304" pitchFamily="18" charset="0"/>
              </a:rPr>
              <a:t>(4), 676-688. </a:t>
            </a:r>
            <a:r>
              <a:rPr lang="en-US" sz="1100" dirty="0">
                <a:latin typeface="Times New Roman" panose="02020603050405020304" pitchFamily="18" charset="0"/>
                <a:cs typeface="Times New Roman" panose="02020603050405020304" pitchFamily="18" charset="0"/>
                <a:hlinkClick r:id="rId5" tooltip="Persistent link using digital object identifier"/>
              </a:rPr>
              <a:t>doi.org/10.1016/j.beth.2011.03.007</a:t>
            </a:r>
            <a:endParaRPr lang="en-US" sz="1100" dirty="0">
              <a:latin typeface="Times New Roman" panose="02020603050405020304" pitchFamily="18" charset="0"/>
              <a:cs typeface="Times New Roman" panose="02020603050405020304" pitchFamily="18" charset="0"/>
            </a:endParaRPr>
          </a:p>
          <a:p>
            <a:pPr marL="395288" indent="-395288"/>
            <a:r>
              <a:rPr lang="en-US" sz="1100" dirty="0">
                <a:latin typeface="Times New Roman" panose="02020603050405020304" pitchFamily="18" charset="0"/>
                <a:cs typeface="Times New Roman" panose="02020603050405020304" pitchFamily="18" charset="0"/>
              </a:rPr>
              <a:t>Breslau, N., Davis, G. C., </a:t>
            </a:r>
            <a:r>
              <a:rPr lang="en-US" sz="1100" dirty="0" err="1">
                <a:latin typeface="Times New Roman" panose="02020603050405020304" pitchFamily="18" charset="0"/>
                <a:cs typeface="Times New Roman" panose="02020603050405020304" pitchFamily="18" charset="0"/>
              </a:rPr>
              <a:t>Andreski</a:t>
            </a:r>
            <a:r>
              <a:rPr lang="en-US" sz="1100" dirty="0">
                <a:latin typeface="Times New Roman" panose="02020603050405020304" pitchFamily="18" charset="0"/>
                <a:cs typeface="Times New Roman" panose="02020603050405020304" pitchFamily="18" charset="0"/>
              </a:rPr>
              <a:t>, P., Peterson, E. L., &amp; Schultz, L. R. (1997). Sex differences in posttraumatic stress disorder. </a:t>
            </a:r>
            <a:r>
              <a:rPr lang="en-US" sz="1100" i="1" dirty="0">
                <a:latin typeface="Times New Roman" panose="02020603050405020304" pitchFamily="18" charset="0"/>
                <a:cs typeface="Times New Roman" panose="02020603050405020304" pitchFamily="18" charset="0"/>
              </a:rPr>
              <a:t>Archives of General Psychiatry</a:t>
            </a:r>
            <a:r>
              <a:rPr lang="en-US" sz="1100" dirty="0">
                <a:latin typeface="Times New Roman" panose="02020603050405020304" pitchFamily="18" charset="0"/>
                <a:cs typeface="Times New Roman" panose="02020603050405020304" pitchFamily="18" charset="0"/>
              </a:rPr>
              <a:t>, </a:t>
            </a:r>
            <a:r>
              <a:rPr lang="en-US" sz="1100" i="1" dirty="0">
                <a:latin typeface="Times New Roman" panose="02020603050405020304" pitchFamily="18" charset="0"/>
                <a:cs typeface="Times New Roman" panose="02020603050405020304" pitchFamily="18" charset="0"/>
              </a:rPr>
              <a:t>54</a:t>
            </a:r>
            <a:r>
              <a:rPr lang="en-US" sz="1100" dirty="0">
                <a:latin typeface="Times New Roman" panose="02020603050405020304" pitchFamily="18" charset="0"/>
                <a:cs typeface="Times New Roman" panose="02020603050405020304" pitchFamily="18" charset="0"/>
              </a:rPr>
              <a:t>(11), 1044-1048. doi:10.1001/archpsyc.1997.01830230082012</a:t>
            </a:r>
          </a:p>
          <a:p>
            <a:pPr marL="395288" indent="-395288"/>
            <a:r>
              <a:rPr lang="en-US" sz="1100" dirty="0" err="1">
                <a:latin typeface="Times New Roman" panose="02020603050405020304" pitchFamily="18" charset="0"/>
                <a:cs typeface="Times New Roman" panose="02020603050405020304" pitchFamily="18" charset="0"/>
              </a:rPr>
              <a:t>Foa</a:t>
            </a:r>
            <a:r>
              <a:rPr lang="en-US" sz="1100" dirty="0">
                <a:latin typeface="Times New Roman" panose="02020603050405020304" pitchFamily="18" charset="0"/>
                <a:cs typeface="Times New Roman" panose="02020603050405020304" pitchFamily="18" charset="0"/>
              </a:rPr>
              <a:t>, E. B., Ehlers, A., Clark, D. M., </a:t>
            </a:r>
            <a:r>
              <a:rPr lang="en-US" sz="1100" dirty="0" err="1">
                <a:latin typeface="Times New Roman" panose="02020603050405020304" pitchFamily="18" charset="0"/>
                <a:cs typeface="Times New Roman" panose="02020603050405020304" pitchFamily="18" charset="0"/>
              </a:rPr>
              <a:t>Tolin</a:t>
            </a:r>
            <a:r>
              <a:rPr lang="en-US" sz="1100" dirty="0">
                <a:latin typeface="Times New Roman" panose="02020603050405020304" pitchFamily="18" charset="0"/>
                <a:cs typeface="Times New Roman" panose="02020603050405020304" pitchFamily="18" charset="0"/>
              </a:rPr>
              <a:t>, D. F., &amp; </a:t>
            </a:r>
            <a:r>
              <a:rPr lang="en-US" sz="1100" dirty="0" err="1">
                <a:latin typeface="Times New Roman" panose="02020603050405020304" pitchFamily="18" charset="0"/>
                <a:cs typeface="Times New Roman" panose="02020603050405020304" pitchFamily="18" charset="0"/>
              </a:rPr>
              <a:t>Orsillo</a:t>
            </a:r>
            <a:r>
              <a:rPr lang="en-US" sz="1100" dirty="0">
                <a:latin typeface="Times New Roman" panose="02020603050405020304" pitchFamily="18" charset="0"/>
                <a:cs typeface="Times New Roman" panose="02020603050405020304" pitchFamily="18" charset="0"/>
              </a:rPr>
              <a:t>, S. M. (1999). The posttraumatic cognitions inventory (PTCI): Development and validation. </a:t>
            </a:r>
            <a:r>
              <a:rPr lang="en-US" sz="1100" i="1" dirty="0">
                <a:latin typeface="Times New Roman" panose="02020603050405020304" pitchFamily="18" charset="0"/>
                <a:cs typeface="Times New Roman" panose="02020603050405020304" pitchFamily="18" charset="0"/>
              </a:rPr>
              <a:t>Psychological assessment</a:t>
            </a:r>
            <a:r>
              <a:rPr lang="en-US" sz="1100" dirty="0">
                <a:latin typeface="Times New Roman" panose="02020603050405020304" pitchFamily="18" charset="0"/>
                <a:cs typeface="Times New Roman" panose="02020603050405020304" pitchFamily="18" charset="0"/>
              </a:rPr>
              <a:t>, </a:t>
            </a:r>
            <a:r>
              <a:rPr lang="en-US" sz="1100" i="1" dirty="0">
                <a:latin typeface="Times New Roman" panose="02020603050405020304" pitchFamily="18" charset="0"/>
                <a:cs typeface="Times New Roman" panose="02020603050405020304" pitchFamily="18" charset="0"/>
              </a:rPr>
              <a:t>11</a:t>
            </a:r>
            <a:r>
              <a:rPr lang="en-US" sz="1100" dirty="0">
                <a:latin typeface="Times New Roman" panose="02020603050405020304" pitchFamily="18" charset="0"/>
                <a:cs typeface="Times New Roman" panose="02020603050405020304" pitchFamily="18" charset="0"/>
              </a:rPr>
              <a:t>(3), 303. </a:t>
            </a:r>
            <a:r>
              <a:rPr lang="en-US" sz="1100" dirty="0">
                <a:latin typeface="Times New Roman" panose="02020603050405020304" pitchFamily="18" charset="0"/>
                <a:cs typeface="Times New Roman" panose="02020603050405020304" pitchFamily="18" charset="0"/>
                <a:hlinkClick r:id="rId6"/>
              </a:rPr>
              <a:t>doi.org/10.1037/1040-3590.11.3.303</a:t>
            </a:r>
            <a:endParaRPr lang="en-US" sz="1100" dirty="0">
              <a:latin typeface="Times New Roman" panose="02020603050405020304" pitchFamily="18" charset="0"/>
              <a:cs typeface="Times New Roman" panose="02020603050405020304" pitchFamily="18" charset="0"/>
            </a:endParaRPr>
          </a:p>
          <a:p>
            <a:pPr marL="395288" indent="-395288"/>
            <a:r>
              <a:rPr lang="en-US" sz="1100" dirty="0" err="1">
                <a:latin typeface="Times New Roman" panose="02020603050405020304" pitchFamily="18" charset="0"/>
                <a:cs typeface="Times New Roman" panose="02020603050405020304" pitchFamily="18" charset="0"/>
              </a:rPr>
              <a:t>Foa</a:t>
            </a:r>
            <a:r>
              <a:rPr lang="en-US" sz="1100" dirty="0">
                <a:latin typeface="Times New Roman" panose="02020603050405020304" pitchFamily="18" charset="0"/>
                <a:cs typeface="Times New Roman" panose="02020603050405020304" pitchFamily="18" charset="0"/>
              </a:rPr>
              <a:t>, E. B., &amp; Rauch, S. A. (2004). Cognitive changes during prolonged exposure versus prolonged exposure plus cognitive restructuring in female assault survivors with posttraumatic stress disorder. </a:t>
            </a:r>
            <a:r>
              <a:rPr lang="en-US" sz="1100" i="1" dirty="0">
                <a:latin typeface="Times New Roman" panose="02020603050405020304" pitchFamily="18" charset="0"/>
                <a:cs typeface="Times New Roman" panose="02020603050405020304" pitchFamily="18" charset="0"/>
              </a:rPr>
              <a:t>Journal of Consulting and Clinical Psychology</a:t>
            </a:r>
            <a:r>
              <a:rPr lang="en-US" sz="1100" dirty="0">
                <a:latin typeface="Times New Roman" panose="02020603050405020304" pitchFamily="18" charset="0"/>
                <a:cs typeface="Times New Roman" panose="02020603050405020304" pitchFamily="18" charset="0"/>
              </a:rPr>
              <a:t>, </a:t>
            </a:r>
            <a:r>
              <a:rPr lang="en-US" sz="1100" i="1" dirty="0">
                <a:latin typeface="Times New Roman" panose="02020603050405020304" pitchFamily="18" charset="0"/>
                <a:cs typeface="Times New Roman" panose="02020603050405020304" pitchFamily="18" charset="0"/>
              </a:rPr>
              <a:t>72</a:t>
            </a:r>
            <a:r>
              <a:rPr lang="en-US" sz="1100" dirty="0">
                <a:latin typeface="Times New Roman" panose="02020603050405020304" pitchFamily="18" charset="0"/>
                <a:cs typeface="Times New Roman" panose="02020603050405020304" pitchFamily="18" charset="0"/>
              </a:rPr>
              <a:t>(5), 879. doi:</a:t>
            </a:r>
            <a:r>
              <a:rPr lang="en-US" sz="1100" dirty="0">
                <a:latin typeface="Times New Roman" panose="02020603050405020304" pitchFamily="18" charset="0"/>
                <a:cs typeface="Times New Roman" panose="02020603050405020304" pitchFamily="18" charset="0"/>
                <a:hlinkClick r:id="rId7"/>
              </a:rPr>
              <a:t>10.1037/0022-006X.72.5.879</a:t>
            </a:r>
            <a:endParaRPr lang="en-US" sz="1100" dirty="0">
              <a:latin typeface="Times New Roman" panose="02020603050405020304" pitchFamily="18" charset="0"/>
              <a:cs typeface="Times New Roman" panose="02020603050405020304" pitchFamily="18" charset="0"/>
            </a:endParaRPr>
          </a:p>
          <a:p>
            <a:r>
              <a:rPr lang="en-US" sz="1100" dirty="0">
                <a:latin typeface="Times New Roman" panose="02020603050405020304" pitchFamily="18" charset="0"/>
                <a:cs typeface="Times New Roman" panose="02020603050405020304" pitchFamily="18" charset="0"/>
              </a:rPr>
              <a:t>Gray, M.J., </a:t>
            </a:r>
            <a:r>
              <a:rPr lang="en-US" sz="1100" dirty="0" err="1">
                <a:latin typeface="Times New Roman" panose="02020603050405020304" pitchFamily="18" charset="0"/>
                <a:cs typeface="Times New Roman" panose="02020603050405020304" pitchFamily="18" charset="0"/>
              </a:rPr>
              <a:t>Litz</a:t>
            </a:r>
            <a:r>
              <a:rPr lang="en-US" sz="1100" dirty="0">
                <a:latin typeface="Times New Roman" panose="02020603050405020304" pitchFamily="18" charset="0"/>
                <a:cs typeface="Times New Roman" panose="02020603050405020304" pitchFamily="18" charset="0"/>
              </a:rPr>
              <a:t>, B.T., Hsu, J.L., &amp; Lombardo, T.W. (2004). Psychometric properties of the life events checklist. </a:t>
            </a:r>
            <a:r>
              <a:rPr lang="en-US" sz="1100" i="1" dirty="0">
                <a:latin typeface="Times New Roman" panose="02020603050405020304" pitchFamily="18" charset="0"/>
                <a:cs typeface="Times New Roman" panose="02020603050405020304" pitchFamily="18" charset="0"/>
              </a:rPr>
              <a:t>Assessment 11</a:t>
            </a:r>
            <a:r>
              <a:rPr lang="en-US" sz="1100" dirty="0">
                <a:latin typeface="Times New Roman" panose="02020603050405020304" pitchFamily="18" charset="0"/>
                <a:cs typeface="Times New Roman" panose="02020603050405020304" pitchFamily="18" charset="0"/>
              </a:rPr>
              <a:t>(4), 330-341. </a:t>
            </a:r>
            <a:r>
              <a:rPr lang="en-US" sz="1100" dirty="0" err="1">
                <a:latin typeface="Times New Roman" panose="02020603050405020304" pitchFamily="18" charset="0"/>
                <a:cs typeface="Times New Roman" panose="02020603050405020304" pitchFamily="18" charset="0"/>
              </a:rPr>
              <a:t>doi</a:t>
            </a:r>
            <a:r>
              <a:rPr lang="en-US" sz="1100" dirty="0">
                <a:latin typeface="Times New Roman" panose="02020603050405020304" pitchFamily="18" charset="0"/>
                <a:cs typeface="Times New Roman" panose="02020603050405020304" pitchFamily="18" charset="0"/>
              </a:rPr>
              <a:t>: 10.1177/1073191104269954.</a:t>
            </a:r>
          </a:p>
          <a:p>
            <a:pPr marL="395288" indent="-395288"/>
            <a:r>
              <a:rPr lang="en-US" sz="1100" dirty="0">
                <a:latin typeface="Times New Roman" panose="02020603050405020304" pitchFamily="18" charset="0"/>
                <a:cs typeface="Times New Roman" panose="02020603050405020304" pitchFamily="18" charset="0"/>
              </a:rPr>
              <a:t>Irish, L. A., Fischer, B., Fallon, W., </a:t>
            </a:r>
            <a:r>
              <a:rPr lang="en-US" sz="1100" dirty="0" err="1">
                <a:latin typeface="Times New Roman" panose="02020603050405020304" pitchFamily="18" charset="0"/>
                <a:cs typeface="Times New Roman" panose="02020603050405020304" pitchFamily="18" charset="0"/>
              </a:rPr>
              <a:t>Spoonster</a:t>
            </a:r>
            <a:r>
              <a:rPr lang="en-US" sz="1100" dirty="0">
                <a:latin typeface="Times New Roman" panose="02020603050405020304" pitchFamily="18" charset="0"/>
                <a:cs typeface="Times New Roman" panose="02020603050405020304" pitchFamily="18" charset="0"/>
              </a:rPr>
              <a:t>, E., </a:t>
            </a:r>
            <a:r>
              <a:rPr lang="en-US" sz="1100" dirty="0" err="1">
                <a:latin typeface="Times New Roman" panose="02020603050405020304" pitchFamily="18" charset="0"/>
                <a:cs typeface="Times New Roman" panose="02020603050405020304" pitchFamily="18" charset="0"/>
              </a:rPr>
              <a:t>Sledjeski</a:t>
            </a:r>
            <a:r>
              <a:rPr lang="en-US" sz="1100" dirty="0">
                <a:latin typeface="Times New Roman" panose="02020603050405020304" pitchFamily="18" charset="0"/>
                <a:cs typeface="Times New Roman" panose="02020603050405020304" pitchFamily="18" charset="0"/>
              </a:rPr>
              <a:t>, E. M., &amp; Delahanty, D. L. (2011). Gender differences in PTSD symptoms: An exploration of peritraumatic mechanisms. </a:t>
            </a:r>
            <a:r>
              <a:rPr lang="en-US" sz="1100" i="1" dirty="0">
                <a:latin typeface="Times New Roman" panose="02020603050405020304" pitchFamily="18" charset="0"/>
                <a:cs typeface="Times New Roman" panose="02020603050405020304" pitchFamily="18" charset="0"/>
              </a:rPr>
              <a:t>Journal of Anxiety Disorders</a:t>
            </a:r>
            <a:r>
              <a:rPr lang="en-US" sz="1100" dirty="0">
                <a:latin typeface="Times New Roman" panose="02020603050405020304" pitchFamily="18" charset="0"/>
                <a:cs typeface="Times New Roman" panose="02020603050405020304" pitchFamily="18" charset="0"/>
              </a:rPr>
              <a:t>, </a:t>
            </a:r>
            <a:r>
              <a:rPr lang="en-US" sz="1100" i="1" dirty="0">
                <a:latin typeface="Times New Roman" panose="02020603050405020304" pitchFamily="18" charset="0"/>
                <a:cs typeface="Times New Roman" panose="02020603050405020304" pitchFamily="18" charset="0"/>
              </a:rPr>
              <a:t>25</a:t>
            </a:r>
            <a:r>
              <a:rPr lang="en-US" sz="1100" dirty="0">
                <a:latin typeface="Times New Roman" panose="02020603050405020304" pitchFamily="18" charset="0"/>
                <a:cs typeface="Times New Roman" panose="02020603050405020304" pitchFamily="18" charset="0"/>
              </a:rPr>
              <a:t>(2), 209-216. </a:t>
            </a:r>
            <a:r>
              <a:rPr lang="en-US" sz="1100" dirty="0" err="1">
                <a:latin typeface="Times New Roman" panose="02020603050405020304" pitchFamily="18" charset="0"/>
                <a:cs typeface="Times New Roman" panose="02020603050405020304" pitchFamily="18" charset="0"/>
              </a:rPr>
              <a:t>doi</a:t>
            </a:r>
            <a:r>
              <a:rPr lang="en-US" sz="1100" dirty="0">
                <a:latin typeface="Times New Roman" panose="02020603050405020304" pitchFamily="18" charset="0"/>
                <a:cs typeface="Times New Roman" panose="02020603050405020304" pitchFamily="18" charset="0"/>
              </a:rPr>
              <a:t>: 10.1016/j.janxdis.2010.09.004. </a:t>
            </a:r>
          </a:p>
          <a:p>
            <a:r>
              <a:rPr lang="en-US" sz="1100" dirty="0">
                <a:latin typeface="Times New Roman" panose="02020603050405020304" pitchFamily="18" charset="0"/>
                <a:cs typeface="Times New Roman" panose="02020603050405020304" pitchFamily="18" charset="0"/>
              </a:rPr>
              <a:t>Neff, K. D. (2003). The development and validation of a scale to measure self-compassion. </a:t>
            </a:r>
            <a:r>
              <a:rPr lang="en-US" sz="1100" i="1" dirty="0">
                <a:latin typeface="Times New Roman" panose="02020603050405020304" pitchFamily="18" charset="0"/>
                <a:cs typeface="Times New Roman" panose="02020603050405020304" pitchFamily="18" charset="0"/>
              </a:rPr>
              <a:t>Self and Identity</a:t>
            </a:r>
            <a:r>
              <a:rPr lang="en-US" sz="1100" dirty="0">
                <a:latin typeface="Times New Roman" panose="02020603050405020304" pitchFamily="18" charset="0"/>
                <a:cs typeface="Times New Roman" panose="02020603050405020304" pitchFamily="18" charset="0"/>
              </a:rPr>
              <a:t>, </a:t>
            </a:r>
            <a:r>
              <a:rPr lang="en-US" sz="1100" i="1" dirty="0">
                <a:latin typeface="Times New Roman" panose="02020603050405020304" pitchFamily="18" charset="0"/>
                <a:cs typeface="Times New Roman" panose="02020603050405020304" pitchFamily="18" charset="0"/>
              </a:rPr>
              <a:t>2</a:t>
            </a:r>
            <a:r>
              <a:rPr lang="en-US" sz="1100" dirty="0">
                <a:latin typeface="Times New Roman" panose="02020603050405020304" pitchFamily="18" charset="0"/>
                <a:cs typeface="Times New Roman" panose="02020603050405020304" pitchFamily="18" charset="0"/>
              </a:rPr>
              <a:t>(3), 223-250. </a:t>
            </a:r>
            <a:r>
              <a:rPr lang="en-US" sz="1100" dirty="0">
                <a:latin typeface="Times New Roman" panose="02020603050405020304" pitchFamily="18" charset="0"/>
                <a:cs typeface="Times New Roman" panose="02020603050405020304" pitchFamily="18" charset="0"/>
                <a:hlinkClick r:id="rId8"/>
              </a:rPr>
              <a:t>doi.org/10.1080/15298860309027</a:t>
            </a:r>
            <a:endParaRPr lang="en-US" sz="1100" dirty="0">
              <a:latin typeface="Times New Roman" panose="02020603050405020304" pitchFamily="18" charset="0"/>
              <a:cs typeface="Times New Roman" panose="02020603050405020304" pitchFamily="18" charset="0"/>
            </a:endParaRPr>
          </a:p>
          <a:p>
            <a:pPr marL="395288" indent="-395288"/>
            <a:r>
              <a:rPr lang="en-US" sz="1100" dirty="0" err="1">
                <a:latin typeface="Times New Roman" panose="02020603050405020304" pitchFamily="18" charset="0"/>
                <a:cs typeface="Times New Roman" panose="02020603050405020304" pitchFamily="18" charset="0"/>
              </a:rPr>
              <a:t>Vujanovic</a:t>
            </a:r>
            <a:r>
              <a:rPr lang="en-US" sz="1100" dirty="0">
                <a:latin typeface="Times New Roman" panose="02020603050405020304" pitchFamily="18" charset="0"/>
                <a:cs typeface="Times New Roman" panose="02020603050405020304" pitchFamily="18" charset="0"/>
              </a:rPr>
              <a:t>, A. A., </a:t>
            </a:r>
            <a:r>
              <a:rPr lang="en-US" sz="1100" dirty="0" err="1">
                <a:latin typeface="Times New Roman" panose="02020603050405020304" pitchFamily="18" charset="0"/>
                <a:cs typeface="Times New Roman" panose="02020603050405020304" pitchFamily="18" charset="0"/>
              </a:rPr>
              <a:t>Youngwirth</a:t>
            </a:r>
            <a:r>
              <a:rPr lang="en-US" sz="1100" dirty="0">
                <a:latin typeface="Times New Roman" panose="02020603050405020304" pitchFamily="18" charset="0"/>
                <a:cs typeface="Times New Roman" panose="02020603050405020304" pitchFamily="18" charset="0"/>
              </a:rPr>
              <a:t>, N. E., Johnson, K. A., &amp; </a:t>
            </a:r>
            <a:r>
              <a:rPr lang="en-US" sz="1100" dirty="0" err="1">
                <a:latin typeface="Times New Roman" panose="02020603050405020304" pitchFamily="18" charset="0"/>
                <a:cs typeface="Times New Roman" panose="02020603050405020304" pitchFamily="18" charset="0"/>
              </a:rPr>
              <a:t>Zvolensky</a:t>
            </a:r>
            <a:r>
              <a:rPr lang="en-US" sz="1100" dirty="0">
                <a:latin typeface="Times New Roman" panose="02020603050405020304" pitchFamily="18" charset="0"/>
                <a:cs typeface="Times New Roman" panose="02020603050405020304" pitchFamily="18" charset="0"/>
              </a:rPr>
              <a:t>, M. J. (2009). Mindfulness-based acceptance and posttraumatic stress symptoms among trauma-exposed adults without axis I psychopathology. </a:t>
            </a:r>
            <a:r>
              <a:rPr lang="en-US" sz="1100" i="1" dirty="0">
                <a:latin typeface="Times New Roman" panose="02020603050405020304" pitchFamily="18" charset="0"/>
                <a:cs typeface="Times New Roman" panose="02020603050405020304" pitchFamily="18" charset="0"/>
              </a:rPr>
              <a:t>Journal of Anxiety Disorders</a:t>
            </a:r>
            <a:r>
              <a:rPr lang="en-US" sz="1100" dirty="0">
                <a:latin typeface="Times New Roman" panose="02020603050405020304" pitchFamily="18" charset="0"/>
                <a:cs typeface="Times New Roman" panose="02020603050405020304" pitchFamily="18" charset="0"/>
              </a:rPr>
              <a:t>, </a:t>
            </a:r>
            <a:r>
              <a:rPr lang="en-US" sz="1100" i="1" dirty="0">
                <a:latin typeface="Times New Roman" panose="02020603050405020304" pitchFamily="18" charset="0"/>
                <a:cs typeface="Times New Roman" panose="02020603050405020304" pitchFamily="18" charset="0"/>
              </a:rPr>
              <a:t>23</a:t>
            </a:r>
            <a:r>
              <a:rPr lang="en-US" sz="1100" dirty="0">
                <a:latin typeface="Times New Roman" panose="02020603050405020304" pitchFamily="18" charset="0"/>
                <a:cs typeface="Times New Roman" panose="02020603050405020304" pitchFamily="18" charset="0"/>
              </a:rPr>
              <a:t>, 297–303. doi:10.1016/</a:t>
            </a:r>
            <a:r>
              <a:rPr lang="en-US" sz="1100" dirty="0" err="1">
                <a:latin typeface="Times New Roman" panose="02020603050405020304" pitchFamily="18" charset="0"/>
                <a:cs typeface="Times New Roman" panose="02020603050405020304" pitchFamily="18" charset="0"/>
              </a:rPr>
              <a:t>j.janxdis</a:t>
            </a:r>
            <a:r>
              <a:rPr lang="en-US" sz="1100" dirty="0">
                <a:latin typeface="Times New Roman" panose="02020603050405020304" pitchFamily="18" charset="0"/>
                <a:cs typeface="Times New Roman" panose="02020603050405020304" pitchFamily="18" charset="0"/>
              </a:rPr>
              <a:t> </a:t>
            </a:r>
          </a:p>
        </p:txBody>
      </p:sp>
      <p:sp>
        <p:nvSpPr>
          <p:cNvPr id="5" name="TextBox 4">
            <a:extLst>
              <a:ext uri="{FF2B5EF4-FFF2-40B4-BE49-F238E27FC236}">
                <a16:creationId xmlns:a16="http://schemas.microsoft.com/office/drawing/2014/main" id="{75F37410-38C9-448C-B89B-3BD9A700393F}"/>
              </a:ext>
            </a:extLst>
          </p:cNvPr>
          <p:cNvSpPr txBox="1"/>
          <p:nvPr/>
        </p:nvSpPr>
        <p:spPr>
          <a:xfrm>
            <a:off x="33992517" y="18458695"/>
            <a:ext cx="1505797" cy="92398"/>
          </a:xfrm>
          <a:prstGeom prst="rect">
            <a:avLst/>
          </a:prstGeom>
          <a:noFill/>
        </p:spPr>
        <p:txBody>
          <a:bodyPr vert="eaVert" wrap="none" rtlCol="0">
            <a:spAutoFit/>
          </a:bodyPr>
          <a:lstStyle/>
          <a:p>
            <a:endParaRPr lang="en-US" dirty="0"/>
          </a:p>
        </p:txBody>
      </p:sp>
      <p:sp>
        <p:nvSpPr>
          <p:cNvPr id="43" name="Rectangle 42">
            <a:extLst>
              <a:ext uri="{FF2B5EF4-FFF2-40B4-BE49-F238E27FC236}">
                <a16:creationId xmlns:a16="http://schemas.microsoft.com/office/drawing/2014/main" id="{FD6C1AC5-5A00-4DAF-98B3-A3634A2B4BE6}"/>
              </a:ext>
            </a:extLst>
          </p:cNvPr>
          <p:cNvSpPr/>
          <p:nvPr/>
        </p:nvSpPr>
        <p:spPr>
          <a:xfrm>
            <a:off x="785862" y="30426224"/>
            <a:ext cx="14146976" cy="2062103"/>
          </a:xfrm>
          <a:prstGeom prst="rect">
            <a:avLst/>
          </a:prstGeom>
        </p:spPr>
        <p:txBody>
          <a:bodyPr wrap="square">
            <a:spAutoFit/>
          </a:bodyPr>
          <a:lstStyle/>
          <a:p>
            <a:pPr marL="571500" indent="-571500">
              <a:buFont typeface="Arial" panose="020B0604020202020204" pitchFamily="34" charset="0"/>
              <a:buChar char="•"/>
            </a:pPr>
            <a:r>
              <a:rPr lang="en-US" sz="3200" dirty="0">
                <a:solidFill>
                  <a:schemeClr val="dk1"/>
                </a:solidFill>
                <a:latin typeface="Times New Roman"/>
                <a:cs typeface="Times New Roman"/>
                <a:sym typeface="Times New Roman"/>
              </a:rPr>
              <a:t>Multisite data collection was utilized to explore the relationships between various measures of psychological flexibility and psychopathology.</a:t>
            </a:r>
          </a:p>
          <a:p>
            <a:pPr marL="571500" indent="-571500">
              <a:buFont typeface="Arial" panose="020B0604020202020204" pitchFamily="34" charset="0"/>
              <a:buChar char="•"/>
            </a:pPr>
            <a:r>
              <a:rPr lang="en-US" sz="3200" dirty="0">
                <a:solidFill>
                  <a:schemeClr val="dk1"/>
                </a:solidFill>
                <a:latin typeface="Times New Roman"/>
                <a:cs typeface="Times New Roman"/>
                <a:sym typeface="Times New Roman"/>
              </a:rPr>
              <a:t>For this study, </a:t>
            </a:r>
            <a:r>
              <a:rPr lang="en-US" sz="3200" dirty="0">
                <a:solidFill>
                  <a:schemeClr val="dk1"/>
                </a:solidFill>
                <a:latin typeface="Times New Roman"/>
                <a:cs typeface="Times New Roman"/>
              </a:rPr>
              <a:t>data was collected from an online survey platform at a single southern</a:t>
            </a:r>
            <a:r>
              <a:rPr lang="en-US" sz="3200" dirty="0">
                <a:solidFill>
                  <a:schemeClr val="dk1"/>
                </a:solidFill>
                <a:latin typeface="Times New Roman"/>
                <a:cs typeface="Times New Roman"/>
                <a:sym typeface="Times New Roman"/>
              </a:rPr>
              <a:t> regional university. </a:t>
            </a:r>
          </a:p>
        </p:txBody>
      </p:sp>
      <p:graphicFrame>
        <p:nvGraphicFramePr>
          <p:cNvPr id="12" name="Table 11">
            <a:extLst>
              <a:ext uri="{FF2B5EF4-FFF2-40B4-BE49-F238E27FC236}">
                <a16:creationId xmlns:a16="http://schemas.microsoft.com/office/drawing/2014/main" id="{CAF87C7A-0E4B-498F-B38C-F295263FC61A}"/>
              </a:ext>
            </a:extLst>
          </p:cNvPr>
          <p:cNvGraphicFramePr>
            <a:graphicFrameLocks noGrp="1"/>
          </p:cNvGraphicFramePr>
          <p:nvPr>
            <p:extLst>
              <p:ext uri="{D42A27DB-BD31-4B8C-83A1-F6EECF244321}">
                <p14:modId xmlns:p14="http://schemas.microsoft.com/office/powerpoint/2010/main" val="147639693"/>
              </p:ext>
            </p:extLst>
          </p:nvPr>
        </p:nvGraphicFramePr>
        <p:xfrm>
          <a:off x="15666725" y="21439864"/>
          <a:ext cx="13240340" cy="5604510"/>
        </p:xfrm>
        <a:graphic>
          <a:graphicData uri="http://schemas.openxmlformats.org/drawingml/2006/table">
            <a:tbl>
              <a:tblPr firstRow="1" firstCol="1" lastRow="1" lastCol="1" bandRow="1" bandCol="1"/>
              <a:tblGrid>
                <a:gridCol w="4269651">
                  <a:extLst>
                    <a:ext uri="{9D8B030D-6E8A-4147-A177-3AD203B41FA5}">
                      <a16:colId xmlns:a16="http://schemas.microsoft.com/office/drawing/2014/main" val="3692066352"/>
                    </a:ext>
                  </a:extLst>
                </a:gridCol>
                <a:gridCol w="2547257">
                  <a:extLst>
                    <a:ext uri="{9D8B030D-6E8A-4147-A177-3AD203B41FA5}">
                      <a16:colId xmlns:a16="http://schemas.microsoft.com/office/drawing/2014/main" val="540757028"/>
                    </a:ext>
                  </a:extLst>
                </a:gridCol>
                <a:gridCol w="2155371">
                  <a:extLst>
                    <a:ext uri="{9D8B030D-6E8A-4147-A177-3AD203B41FA5}">
                      <a16:colId xmlns:a16="http://schemas.microsoft.com/office/drawing/2014/main" val="541127387"/>
                    </a:ext>
                  </a:extLst>
                </a:gridCol>
                <a:gridCol w="2188029">
                  <a:extLst>
                    <a:ext uri="{9D8B030D-6E8A-4147-A177-3AD203B41FA5}">
                      <a16:colId xmlns:a16="http://schemas.microsoft.com/office/drawing/2014/main" val="3378209284"/>
                    </a:ext>
                  </a:extLst>
                </a:gridCol>
                <a:gridCol w="2080032">
                  <a:extLst>
                    <a:ext uri="{9D8B030D-6E8A-4147-A177-3AD203B41FA5}">
                      <a16:colId xmlns:a16="http://schemas.microsoft.com/office/drawing/2014/main" val="1497041159"/>
                    </a:ext>
                  </a:extLst>
                </a:gridCol>
              </a:tblGrid>
              <a:tr h="373798">
                <a:tc>
                  <a:txBody>
                    <a:bodyPr/>
                    <a:lstStyle/>
                    <a:p>
                      <a:pPr marL="0" marR="0">
                        <a:lnSpc>
                          <a:spcPct val="15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Predictor variable</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3200" kern="1200" dirty="0">
                          <a:solidFill>
                            <a:schemeClr val="tx1"/>
                          </a:solidFill>
                          <a:latin typeface="Times New Roman" panose="02020603050405020304" pitchFamily="18" charset="0"/>
                          <a:ea typeface="+mn-ea"/>
                          <a:cs typeface="Times New Roman" panose="02020603050405020304" pitchFamily="18" charset="0"/>
                        </a:rPr>
                        <a:t>B</a:t>
                      </a:r>
                    </a:p>
                  </a:txBody>
                  <a:tcPr marL="68580" marR="68580" marT="0" marB="0" anchor="ctr"/>
                </a:tc>
                <a:tc>
                  <a:txBody>
                    <a:bodyPr/>
                    <a:lstStyle/>
                    <a:p>
                      <a:pPr marL="0" marR="0" algn="ctr">
                        <a:lnSpc>
                          <a:spcPct val="150000"/>
                        </a:lnSpc>
                        <a:spcBef>
                          <a:spcPts val="0"/>
                        </a:spcBef>
                        <a:spcAft>
                          <a:spcPts val="800"/>
                        </a:spcAft>
                      </a:pPr>
                      <a:r>
                        <a:rPr lang="en-US" sz="3200">
                          <a:effectLst/>
                          <a:latin typeface="Times New Roman" panose="02020603050405020304" pitchFamily="18" charset="0"/>
                          <a:cs typeface="Times New Roman" panose="02020603050405020304" pitchFamily="18" charset="0"/>
                        </a:rPr>
                        <a:t>SE B</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3200">
                          <a:effectLst/>
                          <a:latin typeface="Times New Roman" panose="02020603050405020304" pitchFamily="18" charset="0"/>
                          <a:cs typeface="Times New Roman" panose="02020603050405020304" pitchFamily="18" charset="0"/>
                        </a:rPr>
                        <a:t>b</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3200" dirty="0">
                          <a:latin typeface="Times New Roman" panose="02020603050405020304" pitchFamily="18" charset="0"/>
                          <a:cs typeface="Times New Roman" panose="02020603050405020304" pitchFamily="18" charset="0"/>
                        </a:rPr>
                        <a:t>∆</a:t>
                      </a:r>
                      <a:r>
                        <a:rPr lang="en-US" sz="3200" dirty="0">
                          <a:effectLst/>
                          <a:latin typeface="Times New Roman" panose="02020603050405020304" pitchFamily="18" charset="0"/>
                          <a:cs typeface="Times New Roman" panose="02020603050405020304" pitchFamily="18" charset="0"/>
                        </a:rPr>
                        <a:t>R</a:t>
                      </a:r>
                      <a:r>
                        <a:rPr lang="en-US" sz="3200" baseline="30000" dirty="0">
                          <a:effectLst/>
                          <a:latin typeface="Times New Roman" panose="02020603050405020304" pitchFamily="18" charset="0"/>
                          <a:cs typeface="Times New Roman" panose="02020603050405020304" pitchFamily="18" charset="0"/>
                        </a:rPr>
                        <a:t>2</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604500494"/>
                  </a:ext>
                </a:extLst>
              </a:tr>
              <a:tr h="0">
                <a:tc>
                  <a:txBody>
                    <a:bodyPr/>
                    <a:lstStyle/>
                    <a:p>
                      <a:pPr marL="0" marR="0">
                        <a:lnSpc>
                          <a:spcPct val="107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Step 1</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.368**</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282327755"/>
                  </a:ext>
                </a:extLst>
              </a:tr>
              <a:tr h="479968">
                <a:tc>
                  <a:txBody>
                    <a:bodyPr/>
                    <a:lstStyle/>
                    <a:p>
                      <a:pPr marL="0" marR="0">
                        <a:lnSpc>
                          <a:spcPct val="200000"/>
                        </a:lnSpc>
                        <a:spcBef>
                          <a:spcPts val="0"/>
                        </a:spcBef>
                        <a:spcAft>
                          <a:spcPts val="800"/>
                        </a:spcAft>
                      </a:pPr>
                      <a:r>
                        <a:rPr lang="en-US" sz="3200">
                          <a:effectLst/>
                          <a:latin typeface="Times New Roman" panose="02020603050405020304" pitchFamily="18" charset="0"/>
                          <a:cs typeface="Times New Roman" panose="02020603050405020304" pitchFamily="18" charset="0"/>
                        </a:rPr>
                        <a:t>   Biological Sex</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tabLst>
                          <a:tab pos="20955" algn="dec"/>
                        </a:tabLst>
                      </a:pPr>
                      <a:r>
                        <a:rPr lang="en-US" sz="3200" dirty="0">
                          <a:effectLst/>
                          <a:latin typeface="Times New Roman" panose="02020603050405020304" pitchFamily="18" charset="0"/>
                          <a:cs typeface="Times New Roman" panose="02020603050405020304" pitchFamily="18" charset="0"/>
                        </a:rPr>
                        <a:t>  -3.80</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a:effectLst/>
                          <a:latin typeface="Times New Roman" panose="02020603050405020304" pitchFamily="18" charset="0"/>
                          <a:cs typeface="Times New Roman" panose="02020603050405020304" pitchFamily="18" charset="0"/>
                        </a:rPr>
                        <a:t>3.24</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-.10</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293432885"/>
                  </a:ext>
                </a:extLst>
              </a:tr>
              <a:tr h="479968">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Life Events Checklist</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tabLst>
                          <a:tab pos="20955" algn="dec"/>
                        </a:tabLst>
                      </a:pPr>
                      <a:r>
                        <a:rPr lang="en-US" sz="3200">
                          <a:effectLst/>
                          <a:latin typeface="Times New Roman" panose="02020603050405020304" pitchFamily="18" charset="0"/>
                          <a:cs typeface="Times New Roman" panose="02020603050405020304" pitchFamily="18" charset="0"/>
                        </a:rPr>
                        <a:t>  1.18*</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.58</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a:effectLst/>
                          <a:latin typeface="Times New Roman" panose="02020603050405020304" pitchFamily="18" charset="0"/>
                          <a:cs typeface="Times New Roman" panose="02020603050405020304" pitchFamily="18" charset="0"/>
                        </a:rPr>
                        <a:t>.16</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686470177"/>
                  </a:ext>
                </a:extLst>
              </a:tr>
              <a:tr h="660231">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Psychological flexibility</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tabLst>
                          <a:tab pos="20955" algn="dec"/>
                        </a:tabLst>
                      </a:pPr>
                      <a:r>
                        <a:rPr lang="en-US" sz="3200" dirty="0">
                          <a:effectLst/>
                          <a:latin typeface="Times New Roman" panose="02020603050405020304" pitchFamily="18" charset="0"/>
                          <a:cs typeface="Times New Roman" panose="02020603050405020304" pitchFamily="18" charset="0"/>
                        </a:rPr>
                        <a:t>.89**</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.14</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a:effectLst/>
                          <a:latin typeface="Times New Roman" panose="02020603050405020304" pitchFamily="18" charset="0"/>
                          <a:cs typeface="Times New Roman" panose="02020603050405020304" pitchFamily="18" charset="0"/>
                        </a:rPr>
                        <a:t>.54</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095564836"/>
                  </a:ext>
                </a:extLst>
              </a:tr>
              <a:tr h="386227">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Step 2</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tabLst>
                          <a:tab pos="20955" algn="dec"/>
                        </a:tabLs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l">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.37</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285584314"/>
                  </a:ext>
                </a:extLst>
              </a:tr>
              <a:tr h="66240">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Self-Compassion</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tabLst>
                          <a:tab pos="20955" algn="dec"/>
                        </a:tabLst>
                      </a:pPr>
                      <a:r>
                        <a:rPr lang="en-US" sz="3200" dirty="0">
                          <a:effectLst/>
                          <a:latin typeface="Times New Roman" panose="02020603050405020304" pitchFamily="18" charset="0"/>
                          <a:cs typeface="Times New Roman" panose="02020603050405020304" pitchFamily="18" charset="0"/>
                        </a:rPr>
                        <a:t>  -1.72</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2.88</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a:effectLst/>
                          <a:latin typeface="Times New Roman" panose="02020603050405020304" pitchFamily="18" charset="0"/>
                          <a:cs typeface="Times New Roman" panose="02020603050405020304" pitchFamily="18" charset="0"/>
                        </a:rPr>
                        <a:t>-.06</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26749865"/>
                  </a:ext>
                </a:extLst>
              </a:tr>
            </a:tbl>
          </a:graphicData>
        </a:graphic>
      </p:graphicFrame>
      <p:sp>
        <p:nvSpPr>
          <p:cNvPr id="44" name="TextBox 43">
            <a:extLst>
              <a:ext uri="{FF2B5EF4-FFF2-40B4-BE49-F238E27FC236}">
                <a16:creationId xmlns:a16="http://schemas.microsoft.com/office/drawing/2014/main" id="{9212F144-574A-410F-8786-B407B9A05CD9}"/>
              </a:ext>
            </a:extLst>
          </p:cNvPr>
          <p:cNvSpPr txBox="1"/>
          <p:nvPr/>
        </p:nvSpPr>
        <p:spPr>
          <a:xfrm>
            <a:off x="15457335" y="28912425"/>
            <a:ext cx="14431216"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Overall, the model entered with variables of self-compassion, biological sex, and lifetime traumatic events accounted for 20.7% of the variance in predicting symptoms of PTSD, which was significant, </a:t>
            </a:r>
            <a:r>
              <a:rPr lang="en-US" sz="3200" i="1" dirty="0">
                <a:latin typeface="Times New Roman" panose="02020603050405020304" pitchFamily="18" charset="0"/>
                <a:cs typeface="Times New Roman" panose="02020603050405020304" pitchFamily="18" charset="0"/>
              </a:rPr>
              <a:t>F </a:t>
            </a:r>
            <a:r>
              <a:rPr lang="en-US" sz="3200" dirty="0">
                <a:latin typeface="Times New Roman" panose="02020603050405020304" pitchFamily="18" charset="0"/>
                <a:cs typeface="Times New Roman" panose="02020603050405020304" pitchFamily="18" charset="0"/>
              </a:rPr>
              <a:t>(3, 99) = 8.59, </a:t>
            </a:r>
            <a:r>
              <a:rPr lang="en-US" sz="3200" i="1" dirty="0">
                <a:latin typeface="Times New Roman" panose="02020603050405020304" pitchFamily="18" charset="0"/>
                <a:cs typeface="Times New Roman" panose="02020603050405020304" pitchFamily="18" charset="0"/>
              </a:rPr>
              <a:t>p</a:t>
            </a:r>
            <a:r>
              <a:rPr lang="en-US" sz="3200" dirty="0">
                <a:latin typeface="Times New Roman" panose="02020603050405020304" pitchFamily="18" charset="0"/>
                <a:cs typeface="Times New Roman" panose="02020603050405020304" pitchFamily="18" charset="0"/>
              </a:rPr>
              <a:t> &lt; .001. A higher number of trauma exposure was significantly predictive of higher levels of PTSD.</a:t>
            </a:r>
          </a:p>
          <a:p>
            <a:pPr marL="409575" indent="-409575"/>
            <a:r>
              <a:rPr lang="en-US" sz="3200" dirty="0">
                <a:latin typeface="Times New Roman" panose="02020603050405020304" pitchFamily="18" charset="0"/>
                <a:cs typeface="Times New Roman" panose="02020603050405020304" pitchFamily="18" charset="0"/>
              </a:rPr>
              <a:t>    Women reported experiencing significantly severer PTSD symptoms than men. Self-   compassion was significantly related to the prediction of PTSD symptoms such that the lower self-compassion individuals were, the higher levels of PTSD symptoms they endorsed. </a:t>
            </a:r>
            <a:endParaRPr lang="en-US" sz="3200" b="1" u="sng" dirty="0">
              <a:solidFill>
                <a:srgbClr val="FF0000"/>
              </a:solidFill>
            </a:endParaRPr>
          </a:p>
        </p:txBody>
      </p:sp>
      <p:sp>
        <p:nvSpPr>
          <p:cNvPr id="45" name="Rectangle 44">
            <a:extLst>
              <a:ext uri="{FF2B5EF4-FFF2-40B4-BE49-F238E27FC236}">
                <a16:creationId xmlns:a16="http://schemas.microsoft.com/office/drawing/2014/main" id="{CE2307BD-0D5D-4837-94BA-82609FA8AC15}"/>
              </a:ext>
            </a:extLst>
          </p:cNvPr>
          <p:cNvSpPr/>
          <p:nvPr/>
        </p:nvSpPr>
        <p:spPr>
          <a:xfrm>
            <a:off x="15538973" y="27804429"/>
            <a:ext cx="13854726"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chemeClr val="tx2">
                    <a:lumMod val="20000"/>
                    <a:lumOff val="80000"/>
                  </a:schemeClr>
                </a:solidFill>
                <a:latin typeface="Aharoni" panose="02010803020104030203" pitchFamily="2" charset="-79"/>
                <a:cs typeface="Aharoni" panose="02010803020104030203" pitchFamily="2" charset="-79"/>
              </a:rPr>
              <a:t>RESULTS(Psychological Flexibility)</a:t>
            </a:r>
            <a:endParaRPr lang="en-US" sz="6600" b="0" cap="none" spc="0" dirty="0">
              <a:ln w="0"/>
              <a:solidFill>
                <a:schemeClr val="tx2">
                  <a:lumMod val="20000"/>
                  <a:lumOff val="80000"/>
                </a:schemeClr>
              </a:solidFill>
              <a:latin typeface="Aharoni" panose="02010803020104030203" pitchFamily="2" charset="-79"/>
              <a:cs typeface="Aharoni" panose="02010803020104030203" pitchFamily="2" charset="-79"/>
            </a:endParaRPr>
          </a:p>
        </p:txBody>
      </p:sp>
      <p:sp>
        <p:nvSpPr>
          <p:cNvPr id="46" name="Rectangle 1">
            <a:extLst>
              <a:ext uri="{FF2B5EF4-FFF2-40B4-BE49-F238E27FC236}">
                <a16:creationId xmlns:a16="http://schemas.microsoft.com/office/drawing/2014/main" id="{B7B85B1D-0657-427D-8E1F-42C6BE0AA55A}"/>
              </a:ext>
            </a:extLst>
          </p:cNvPr>
          <p:cNvSpPr>
            <a:spLocks noChangeArrowheads="1"/>
          </p:cNvSpPr>
          <p:nvPr/>
        </p:nvSpPr>
        <p:spPr bwMode="auto">
          <a:xfrm>
            <a:off x="29953043" y="9134608"/>
            <a:ext cx="1387902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429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indent="65088" defTabSz="914400"/>
            <a:r>
              <a:rPr kumimoji="0" lang="en-US" altLang="en-US" sz="3000" b="0" i="0" u="none" strike="noStrike" cap="none" normalizeH="0" baseline="0" dirty="0">
                <a:ln>
                  <a:noFill/>
                </a:ln>
                <a:solidFill>
                  <a:srgbClr val="000000"/>
                </a:solidFill>
                <a:effectLst/>
                <a:latin typeface="Times New Roman" panose="02020603050405020304" pitchFamily="18" charset="0"/>
                <a:ea typeface="DengXian" panose="020B0503020204020204" pitchFamily="2" charset="-122"/>
                <a:cs typeface="Times New Roman" panose="02020603050405020304" pitchFamily="18" charset="0"/>
              </a:rPr>
              <a:t>Table 2</a:t>
            </a:r>
            <a:r>
              <a:rPr kumimoji="0" lang="en-US" altLang="en-US" sz="3000" b="1" i="0" u="none" strike="noStrike" cap="none" normalizeH="0" baseline="0" dirty="0">
                <a:ln>
                  <a:noFill/>
                </a:ln>
                <a:solidFill>
                  <a:srgbClr val="000000"/>
                </a:solidFill>
                <a:effectLst/>
                <a:latin typeface="Times New Roman" panose="02020603050405020304" pitchFamily="18" charset="0"/>
                <a:ea typeface="DengXian" panose="020B0503020204020204" pitchFamily="2" charset="-122"/>
                <a:cs typeface="Times New Roman" panose="02020603050405020304" pitchFamily="18" charset="0"/>
              </a:rPr>
              <a:t>.</a:t>
            </a:r>
            <a:r>
              <a:rPr lang="en-US" sz="3000" i="1" dirty="0">
                <a:latin typeface="Times New Roman" panose="02020603050405020304" pitchFamily="18" charset="0"/>
                <a:cs typeface="Times New Roman" panose="02020603050405020304" pitchFamily="18" charset="0"/>
              </a:rPr>
              <a:t> Hierarchical Multiple Regression Predicting Symptoms of Post-Traumatic Stress Disorder (Psychological flexibility as a more important variable to determine if it accounts for additional variance in PTSD over and above that already accounted for by the other predictors in the model)</a:t>
            </a:r>
            <a:endParaRPr lang="en-US" sz="30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1BCCF06E-D8F4-41D1-A765-BCC2B6D44D1A}"/>
              </a:ext>
            </a:extLst>
          </p:cNvPr>
          <p:cNvSpPr txBox="1"/>
          <p:nvPr/>
        </p:nvSpPr>
        <p:spPr>
          <a:xfrm>
            <a:off x="15512779" y="27083787"/>
            <a:ext cx="8258732" cy="553998"/>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a:t>
            </a:r>
            <a:r>
              <a:rPr lang="en-US" sz="3000" i="1" dirty="0">
                <a:latin typeface="Times New Roman" panose="02020603050405020304" pitchFamily="18" charset="0"/>
                <a:cs typeface="Times New Roman" panose="02020603050405020304" pitchFamily="18" charset="0"/>
              </a:rPr>
              <a:t>p</a:t>
            </a:r>
            <a:r>
              <a:rPr lang="en-US" sz="3000" dirty="0">
                <a:latin typeface="Times New Roman" panose="02020603050405020304" pitchFamily="18" charset="0"/>
                <a:cs typeface="Times New Roman" panose="02020603050405020304" pitchFamily="18" charset="0"/>
              </a:rPr>
              <a:t> &lt; .05. **</a:t>
            </a:r>
            <a:r>
              <a:rPr lang="en-US" sz="3000" i="1" dirty="0">
                <a:latin typeface="Times New Roman" panose="02020603050405020304" pitchFamily="18" charset="0"/>
                <a:cs typeface="Times New Roman" panose="02020603050405020304" pitchFamily="18" charset="0"/>
              </a:rPr>
              <a:t>p</a:t>
            </a:r>
            <a:r>
              <a:rPr lang="en-US" sz="3000" dirty="0">
                <a:latin typeface="Times New Roman" panose="02020603050405020304" pitchFamily="18" charset="0"/>
                <a:cs typeface="Times New Roman" panose="02020603050405020304" pitchFamily="18" charset="0"/>
              </a:rPr>
              <a:t> &lt; .01.</a:t>
            </a:r>
          </a:p>
        </p:txBody>
      </p:sp>
      <p:graphicFrame>
        <p:nvGraphicFramePr>
          <p:cNvPr id="23" name="Table 22">
            <a:extLst>
              <a:ext uri="{FF2B5EF4-FFF2-40B4-BE49-F238E27FC236}">
                <a16:creationId xmlns:a16="http://schemas.microsoft.com/office/drawing/2014/main" id="{2A741542-5042-495B-95A1-B6FC827A313B}"/>
              </a:ext>
            </a:extLst>
          </p:cNvPr>
          <p:cNvGraphicFramePr>
            <a:graphicFrameLocks noGrp="1"/>
          </p:cNvGraphicFramePr>
          <p:nvPr>
            <p:extLst>
              <p:ext uri="{D42A27DB-BD31-4B8C-83A1-F6EECF244321}">
                <p14:modId xmlns:p14="http://schemas.microsoft.com/office/powerpoint/2010/main" val="1328812712"/>
              </p:ext>
            </p:extLst>
          </p:nvPr>
        </p:nvGraphicFramePr>
        <p:xfrm>
          <a:off x="30034770" y="11159842"/>
          <a:ext cx="13439483" cy="5887847"/>
        </p:xfrm>
        <a:graphic>
          <a:graphicData uri="http://schemas.openxmlformats.org/drawingml/2006/table">
            <a:tbl>
              <a:tblPr firstRow="1" firstCol="1" lastRow="1" lastCol="1" bandRow="1" bandCol="1"/>
              <a:tblGrid>
                <a:gridCol w="5145647">
                  <a:extLst>
                    <a:ext uri="{9D8B030D-6E8A-4147-A177-3AD203B41FA5}">
                      <a16:colId xmlns:a16="http://schemas.microsoft.com/office/drawing/2014/main" val="943933530"/>
                    </a:ext>
                  </a:extLst>
                </a:gridCol>
                <a:gridCol w="2557865">
                  <a:extLst>
                    <a:ext uri="{9D8B030D-6E8A-4147-A177-3AD203B41FA5}">
                      <a16:colId xmlns:a16="http://schemas.microsoft.com/office/drawing/2014/main" val="3694943011"/>
                    </a:ext>
                  </a:extLst>
                </a:gridCol>
                <a:gridCol w="1620801">
                  <a:extLst>
                    <a:ext uri="{9D8B030D-6E8A-4147-A177-3AD203B41FA5}">
                      <a16:colId xmlns:a16="http://schemas.microsoft.com/office/drawing/2014/main" val="4084980036"/>
                    </a:ext>
                  </a:extLst>
                </a:gridCol>
                <a:gridCol w="2056240">
                  <a:extLst>
                    <a:ext uri="{9D8B030D-6E8A-4147-A177-3AD203B41FA5}">
                      <a16:colId xmlns:a16="http://schemas.microsoft.com/office/drawing/2014/main" val="1000569752"/>
                    </a:ext>
                  </a:extLst>
                </a:gridCol>
                <a:gridCol w="2058930">
                  <a:extLst>
                    <a:ext uri="{9D8B030D-6E8A-4147-A177-3AD203B41FA5}">
                      <a16:colId xmlns:a16="http://schemas.microsoft.com/office/drawing/2014/main" val="3060592273"/>
                    </a:ext>
                  </a:extLst>
                </a:gridCol>
              </a:tblGrid>
              <a:tr h="601790">
                <a:tc>
                  <a:txBody>
                    <a:bodyPr/>
                    <a:lstStyle/>
                    <a:p>
                      <a:pPr marL="0" marR="0">
                        <a:lnSpc>
                          <a:spcPct val="15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Predictor variable</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3200">
                          <a:effectLst/>
                          <a:latin typeface="Times New Roman" panose="02020603050405020304" pitchFamily="18" charset="0"/>
                          <a:cs typeface="Times New Roman" panose="02020603050405020304" pitchFamily="18" charset="0"/>
                        </a:rPr>
                        <a:t>B</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3200">
                          <a:effectLst/>
                          <a:latin typeface="Times New Roman" panose="02020603050405020304" pitchFamily="18" charset="0"/>
                          <a:cs typeface="Times New Roman" panose="02020603050405020304" pitchFamily="18" charset="0"/>
                        </a:rPr>
                        <a:t>SE B</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3200">
                          <a:effectLst/>
                          <a:latin typeface="Times New Roman" panose="02020603050405020304" pitchFamily="18" charset="0"/>
                          <a:cs typeface="Times New Roman" panose="02020603050405020304" pitchFamily="18" charset="0"/>
                        </a:rPr>
                        <a:t>b</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3200" dirty="0">
                          <a:latin typeface="Times New Roman" panose="02020603050405020304" pitchFamily="18" charset="0"/>
                          <a:cs typeface="Times New Roman" panose="02020603050405020304" pitchFamily="18" charset="0"/>
                        </a:rPr>
                        <a:t>∆</a:t>
                      </a:r>
                      <a:r>
                        <a:rPr lang="en-US" sz="3200" dirty="0">
                          <a:effectLst/>
                          <a:latin typeface="Times New Roman" panose="02020603050405020304" pitchFamily="18" charset="0"/>
                          <a:cs typeface="Times New Roman" panose="02020603050405020304" pitchFamily="18" charset="0"/>
                        </a:rPr>
                        <a:t>R</a:t>
                      </a:r>
                      <a:r>
                        <a:rPr lang="en-US" sz="3200" baseline="30000" dirty="0">
                          <a:effectLst/>
                          <a:latin typeface="Times New Roman" panose="02020603050405020304" pitchFamily="18" charset="0"/>
                          <a:cs typeface="Times New Roman" panose="02020603050405020304" pitchFamily="18" charset="0"/>
                        </a:rPr>
                        <a:t>2</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266376829"/>
                  </a:ext>
                </a:extLst>
              </a:tr>
              <a:tr h="0">
                <a:tc>
                  <a:txBody>
                    <a:bodyPr/>
                    <a:lstStyle/>
                    <a:p>
                      <a:pPr marL="0" marR="0" algn="l" defTabSz="4389120" rtl="0" eaLnBrk="1" latinLnBrk="0" hangingPunct="1">
                        <a:lnSpc>
                          <a:spcPct val="107000"/>
                        </a:lnSpc>
                        <a:spcBef>
                          <a:spcPts val="0"/>
                        </a:spcBef>
                        <a:spcAft>
                          <a:spcPts val="800"/>
                        </a:spcAft>
                      </a:pPr>
                      <a:r>
                        <a:rPr lang="en-US" sz="3200" kern="1200" dirty="0">
                          <a:solidFill>
                            <a:schemeClr val="tx1"/>
                          </a:solidFill>
                          <a:effectLst/>
                          <a:latin typeface="Times New Roman" panose="02020603050405020304" pitchFamily="18" charset="0"/>
                          <a:ea typeface="+mn-ea"/>
                          <a:cs typeface="Times New Roman" panose="02020603050405020304" pitchFamily="18" charset="0"/>
                        </a:rPr>
                        <a:t>Step 1</a:t>
                      </a:r>
                    </a:p>
                  </a:txBody>
                  <a:tcPr marL="68580" marR="68580" marT="0" marB="0" anchor="ctr"/>
                </a:tc>
                <a:tc>
                  <a:txBody>
                    <a:bodyPr/>
                    <a:lstStyle/>
                    <a:p>
                      <a:pPr marL="0" marR="0" algn="l" defTabSz="4389120" rtl="0" eaLnBrk="1" latinLnBrk="0" hangingPunct="1">
                        <a:lnSpc>
                          <a:spcPct val="107000"/>
                        </a:lnSpc>
                        <a:spcBef>
                          <a:spcPts val="0"/>
                        </a:spcBef>
                        <a:spcAft>
                          <a:spcPts val="800"/>
                        </a:spcAft>
                      </a:pPr>
                      <a:r>
                        <a:rPr lang="en-US" sz="3200" kern="1200" dirty="0">
                          <a:solidFill>
                            <a:schemeClr val="tx1"/>
                          </a:solidFill>
                          <a:effectLst/>
                          <a:latin typeface="Times New Roman" panose="02020603050405020304" pitchFamily="18" charset="0"/>
                          <a:ea typeface="+mn-ea"/>
                          <a:cs typeface="Times New Roman" panose="02020603050405020304" pitchFamily="18" charset="0"/>
                        </a:rPr>
                        <a:t> </a:t>
                      </a:r>
                    </a:p>
                  </a:txBody>
                  <a:tcPr marL="68580" marR="68580" marT="0" marB="0" anchor="ctr"/>
                </a:tc>
                <a:tc>
                  <a:txBody>
                    <a:bodyPr/>
                    <a:lstStyle/>
                    <a:p>
                      <a:pPr marL="0" marR="0" algn="l" defTabSz="4389120" rtl="0" eaLnBrk="1" latinLnBrk="0" hangingPunct="1">
                        <a:lnSpc>
                          <a:spcPct val="107000"/>
                        </a:lnSpc>
                        <a:spcBef>
                          <a:spcPts val="0"/>
                        </a:spcBef>
                        <a:spcAft>
                          <a:spcPts val="800"/>
                        </a:spcAft>
                      </a:pPr>
                      <a:r>
                        <a:rPr lang="en-US" sz="3200" kern="1200" dirty="0">
                          <a:solidFill>
                            <a:schemeClr val="tx1"/>
                          </a:solidFill>
                          <a:effectLst/>
                          <a:latin typeface="Times New Roman" panose="02020603050405020304" pitchFamily="18" charset="0"/>
                          <a:ea typeface="+mn-ea"/>
                          <a:cs typeface="Times New Roman" panose="02020603050405020304" pitchFamily="18" charset="0"/>
                        </a:rPr>
                        <a:t> </a:t>
                      </a:r>
                    </a:p>
                  </a:txBody>
                  <a:tcPr marL="68580" marR="68580" marT="0" marB="0" anchor="ctr"/>
                </a:tc>
                <a:tc>
                  <a:txBody>
                    <a:bodyPr/>
                    <a:lstStyle/>
                    <a:p>
                      <a:pPr marL="0" marR="0" algn="l" defTabSz="4389120" rtl="0" eaLnBrk="1" latinLnBrk="0" hangingPunct="1">
                        <a:lnSpc>
                          <a:spcPct val="107000"/>
                        </a:lnSpc>
                        <a:spcBef>
                          <a:spcPts val="0"/>
                        </a:spcBef>
                        <a:spcAft>
                          <a:spcPts val="800"/>
                        </a:spcAft>
                      </a:pPr>
                      <a:r>
                        <a:rPr lang="en-US" sz="3200" kern="1200" dirty="0">
                          <a:solidFill>
                            <a:schemeClr val="tx1"/>
                          </a:solidFill>
                          <a:effectLst/>
                          <a:latin typeface="Times New Roman" panose="02020603050405020304" pitchFamily="18" charset="0"/>
                          <a:ea typeface="+mn-ea"/>
                          <a:cs typeface="Times New Roman" panose="02020603050405020304" pitchFamily="18" charset="0"/>
                        </a:rPr>
                        <a:t> </a:t>
                      </a:r>
                    </a:p>
                  </a:txBody>
                  <a:tcPr marL="68580" marR="68580" marT="0" marB="0" anchor="ctr"/>
                </a:tc>
                <a:tc>
                  <a:txBody>
                    <a:bodyPr/>
                    <a:lstStyle/>
                    <a:p>
                      <a:pPr marL="0" marR="0" algn="l" defTabSz="4389120" rtl="0" eaLnBrk="1" latinLnBrk="0" hangingPunct="1">
                        <a:lnSpc>
                          <a:spcPct val="107000"/>
                        </a:lnSpc>
                        <a:spcBef>
                          <a:spcPts val="0"/>
                        </a:spcBef>
                        <a:spcAft>
                          <a:spcPts val="800"/>
                        </a:spcAft>
                      </a:pPr>
                      <a:r>
                        <a:rPr lang="en-US" sz="3200" kern="1200" dirty="0">
                          <a:solidFill>
                            <a:schemeClr val="tx1"/>
                          </a:solidFill>
                          <a:effectLst/>
                          <a:latin typeface="Times New Roman" panose="02020603050405020304" pitchFamily="18" charset="0"/>
                          <a:ea typeface="+mn-ea"/>
                          <a:cs typeface="Times New Roman" panose="02020603050405020304" pitchFamily="18" charset="0"/>
                        </a:rPr>
                        <a:t> </a:t>
                      </a:r>
                    </a:p>
                    <a:p>
                      <a:pPr marL="0" marR="0" algn="l" defTabSz="4389120" rtl="0" eaLnBrk="1" latinLnBrk="0" hangingPunct="1">
                        <a:lnSpc>
                          <a:spcPct val="107000"/>
                        </a:lnSpc>
                        <a:spcBef>
                          <a:spcPts val="0"/>
                        </a:spcBef>
                        <a:spcAft>
                          <a:spcPts val="800"/>
                        </a:spcAft>
                      </a:pPr>
                      <a:r>
                        <a:rPr lang="en-US" sz="3200" kern="1200" dirty="0">
                          <a:solidFill>
                            <a:schemeClr val="tx1"/>
                          </a:solidFill>
                          <a:effectLst/>
                          <a:latin typeface="Times New Roman" panose="02020603050405020304" pitchFamily="18" charset="0"/>
                          <a:ea typeface="+mn-ea"/>
                          <a:cs typeface="Times New Roman" panose="02020603050405020304" pitchFamily="18" charset="0"/>
                        </a:rPr>
                        <a:t>.207</a:t>
                      </a:r>
                    </a:p>
                  </a:txBody>
                  <a:tcPr marL="68580" marR="68580" marT="0" marB="0" anchor="ctr"/>
                </a:tc>
                <a:extLst>
                  <a:ext uri="{0D108BD9-81ED-4DB2-BD59-A6C34878D82A}">
                    <a16:rowId xmlns:a16="http://schemas.microsoft.com/office/drawing/2014/main" val="2547148401"/>
                  </a:ext>
                </a:extLst>
              </a:tr>
              <a:tr h="571342">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Biological Sex</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tabLst>
                          <a:tab pos="20955" algn="dec"/>
                        </a:tabLst>
                      </a:pPr>
                      <a:r>
                        <a:rPr lang="en-US" sz="3200" dirty="0">
                          <a:effectLst/>
                          <a:latin typeface="Times New Roman" panose="02020603050405020304" pitchFamily="18" charset="0"/>
                          <a:cs typeface="Times New Roman" panose="02020603050405020304" pitchFamily="18" charset="0"/>
                        </a:rPr>
                        <a:t>  -7.58*</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3.53</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-.20</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7704245"/>
                  </a:ext>
                </a:extLst>
              </a:tr>
              <a:tr h="495687">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Life Events Checklist</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tabLst>
                          <a:tab pos="20955" algn="dec"/>
                        </a:tabLst>
                      </a:pPr>
                      <a:r>
                        <a:rPr lang="en-US" sz="3200">
                          <a:effectLst/>
                          <a:latin typeface="Times New Roman" panose="02020603050405020304" pitchFamily="18" charset="0"/>
                          <a:cs typeface="Times New Roman" panose="02020603050405020304" pitchFamily="18" charset="0"/>
                        </a:rPr>
                        <a:t>  1.51*</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a:effectLst/>
                          <a:latin typeface="Times New Roman" panose="02020603050405020304" pitchFamily="18" charset="0"/>
                          <a:cs typeface="Times New Roman" panose="02020603050405020304" pitchFamily="18" charset="0"/>
                        </a:rPr>
                        <a:t>.65</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.21</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743214980"/>
                  </a:ext>
                </a:extLst>
              </a:tr>
              <a:tr h="772712">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Self-Compassion</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tabLst>
                          <a:tab pos="20955" algn="dec"/>
                        </a:tabLst>
                      </a:pPr>
                      <a:r>
                        <a:rPr lang="en-US" sz="3200">
                          <a:effectLst/>
                          <a:latin typeface="Times New Roman" panose="02020603050405020304" pitchFamily="18" charset="0"/>
                          <a:cs typeface="Times New Roman" panose="02020603050405020304" pitchFamily="18" charset="0"/>
                        </a:rPr>
                        <a:t>-9.55**</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a:effectLst/>
                          <a:latin typeface="Times New Roman" panose="02020603050405020304" pitchFamily="18" charset="0"/>
                          <a:cs typeface="Times New Roman" panose="02020603050405020304" pitchFamily="18" charset="0"/>
                        </a:rPr>
                        <a:t>2.70</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a:effectLst/>
                          <a:latin typeface="Times New Roman" panose="02020603050405020304" pitchFamily="18" charset="0"/>
                          <a:cs typeface="Times New Roman" panose="02020603050405020304" pitchFamily="18" charset="0"/>
                        </a:rPr>
                        <a:t>-.32</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508934340"/>
                  </a:ext>
                </a:extLst>
              </a:tr>
              <a:tr h="772712">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Step 2</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tabLst>
                          <a:tab pos="20955" algn="dec"/>
                        </a:tabLs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.37</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67432876"/>
                  </a:ext>
                </a:extLst>
              </a:tr>
              <a:tr h="772712">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Psychological Flexibility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tabLst>
                          <a:tab pos="20955" algn="dec"/>
                        </a:tabLst>
                      </a:pPr>
                      <a:r>
                        <a:rPr lang="en-US" sz="3200">
                          <a:effectLst/>
                          <a:latin typeface="Times New Roman" panose="02020603050405020304" pitchFamily="18" charset="0"/>
                          <a:cs typeface="Times New Roman" panose="02020603050405020304" pitchFamily="18" charset="0"/>
                        </a:rPr>
                        <a:t>  .839**</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a:effectLst/>
                          <a:latin typeface="Times New Roman" panose="02020603050405020304" pitchFamily="18" charset="0"/>
                          <a:cs typeface="Times New Roman" panose="02020603050405020304" pitchFamily="18" charset="0"/>
                        </a:rPr>
                        <a:t>2.88</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a:effectLst/>
                          <a:latin typeface="Times New Roman" panose="02020603050405020304" pitchFamily="18" charset="0"/>
                          <a:cs typeface="Times New Roman" panose="02020603050405020304" pitchFamily="18" charset="0"/>
                        </a:rPr>
                        <a:t>-.06</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514675728"/>
                  </a:ext>
                </a:extLst>
              </a:tr>
            </a:tbl>
          </a:graphicData>
        </a:graphic>
      </p:graphicFrame>
      <p:sp>
        <p:nvSpPr>
          <p:cNvPr id="47" name="TextBox 46">
            <a:extLst>
              <a:ext uri="{FF2B5EF4-FFF2-40B4-BE49-F238E27FC236}">
                <a16:creationId xmlns:a16="http://schemas.microsoft.com/office/drawing/2014/main" id="{48C32389-CB38-4275-A624-D2B3365411F4}"/>
              </a:ext>
            </a:extLst>
          </p:cNvPr>
          <p:cNvSpPr txBox="1"/>
          <p:nvPr/>
        </p:nvSpPr>
        <p:spPr>
          <a:xfrm>
            <a:off x="30000340" y="17246307"/>
            <a:ext cx="8258732" cy="553998"/>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a:t>
            </a:r>
            <a:r>
              <a:rPr lang="en-US" sz="3000" i="1" dirty="0">
                <a:latin typeface="Times New Roman" panose="02020603050405020304" pitchFamily="18" charset="0"/>
                <a:cs typeface="Times New Roman" panose="02020603050405020304" pitchFamily="18" charset="0"/>
              </a:rPr>
              <a:t>p</a:t>
            </a:r>
            <a:r>
              <a:rPr lang="en-US" sz="3000" dirty="0">
                <a:latin typeface="Times New Roman" panose="02020603050405020304" pitchFamily="18" charset="0"/>
                <a:cs typeface="Times New Roman" panose="02020603050405020304" pitchFamily="18" charset="0"/>
              </a:rPr>
              <a:t> &lt; .05. **</a:t>
            </a:r>
            <a:r>
              <a:rPr lang="en-US" sz="3000" i="1" dirty="0">
                <a:latin typeface="Times New Roman" panose="02020603050405020304" pitchFamily="18" charset="0"/>
                <a:cs typeface="Times New Roman" panose="02020603050405020304" pitchFamily="18" charset="0"/>
              </a:rPr>
              <a:t>p</a:t>
            </a:r>
            <a:r>
              <a:rPr lang="en-US" sz="3000" dirty="0">
                <a:latin typeface="Times New Roman" panose="02020603050405020304" pitchFamily="18" charset="0"/>
                <a:cs typeface="Times New Roman" panose="02020603050405020304" pitchFamily="18" charset="0"/>
              </a:rPr>
              <a:t> &lt; .01.</a:t>
            </a:r>
          </a:p>
        </p:txBody>
      </p:sp>
      <p:sp>
        <p:nvSpPr>
          <p:cNvPr id="26" name="Rectangle 25">
            <a:extLst>
              <a:ext uri="{FF2B5EF4-FFF2-40B4-BE49-F238E27FC236}">
                <a16:creationId xmlns:a16="http://schemas.microsoft.com/office/drawing/2014/main" id="{4027D74B-EC28-48F0-869F-E0561871EF76}"/>
              </a:ext>
            </a:extLst>
          </p:cNvPr>
          <p:cNvSpPr/>
          <p:nvPr/>
        </p:nvSpPr>
        <p:spPr>
          <a:xfrm>
            <a:off x="15168354" y="6910244"/>
            <a:ext cx="13821813" cy="5509200"/>
          </a:xfrm>
          <a:prstGeom prst="rect">
            <a:avLst/>
          </a:prstGeom>
        </p:spPr>
        <p:txBody>
          <a:bodyPr wrap="square">
            <a:spAutoFit/>
          </a:bodyPr>
          <a:lstStyle/>
          <a:p>
            <a:pPr marL="457200" lvl="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IV: Biological sex (Female = 0) </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IV: Lifetime exposure to traumatic events on Life Events Checklist (LEC-5; Gray, </a:t>
            </a:r>
            <a:r>
              <a:rPr lang="en-US" sz="3200" dirty="0" err="1">
                <a:latin typeface="Times New Roman" panose="02020603050405020304" pitchFamily="18" charset="0"/>
                <a:cs typeface="Times New Roman" panose="02020603050405020304" pitchFamily="18" charset="0"/>
              </a:rPr>
              <a:t>Litz</a:t>
            </a:r>
            <a:r>
              <a:rPr lang="en-US" sz="3200" dirty="0">
                <a:latin typeface="Times New Roman" panose="02020603050405020304" pitchFamily="18" charset="0"/>
                <a:cs typeface="Times New Roman" panose="02020603050405020304" pitchFamily="18" charset="0"/>
              </a:rPr>
              <a:t>, Hsu, &amp; Lombardo, 2004). </a:t>
            </a:r>
          </a:p>
          <a:p>
            <a:pPr marL="457200" lvl="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IV: Psychological flexibility on AAQ-II, AAQ-II measures inflexibility, higher scores indicate less psychological flexibility </a:t>
            </a:r>
            <a:r>
              <a:rPr lang="en-US" altLang="en-US" sz="3200" dirty="0">
                <a:latin typeface="Times New Roman" panose="02020603050405020304" pitchFamily="18" charset="0"/>
                <a:ea typeface="PMingLiU" panose="02020500000000000000" pitchFamily="18" charset="-120"/>
                <a:cs typeface="Times New Roman" panose="02020603050405020304" pitchFamily="18" charset="0"/>
              </a:rPr>
              <a:t>(AAQ-II; </a:t>
            </a:r>
            <a:r>
              <a:rPr lang="en-US" altLang="en-US" sz="3200"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α = .93; </a:t>
            </a:r>
            <a:r>
              <a:rPr lang="en-US" altLang="en-US" sz="3200" dirty="0">
                <a:latin typeface="Times New Roman" panose="02020603050405020304" pitchFamily="18" charset="0"/>
                <a:ea typeface="PMingLiU" panose="02020500000000000000" pitchFamily="18" charset="-120"/>
                <a:cs typeface="Times New Roman" panose="02020603050405020304" pitchFamily="18" charset="0"/>
              </a:rPr>
              <a:t>Bond et al., 2011).</a:t>
            </a:r>
            <a:endParaRPr lang="en-US" sz="3200" dirty="0">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IV: Self-compassion on SCS, SCS measures levels of self-compassion to oneself, higher scores indicate higher self-compassion (SCS; α = .92; Neff, 2003).</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DV: Trauma symptoms on </a:t>
            </a:r>
            <a:r>
              <a:rPr lang="en-US" sz="3200" dirty="0">
                <a:solidFill>
                  <a:schemeClr val="dk1"/>
                </a:solidFill>
                <a:latin typeface="Times New Roman"/>
                <a:cs typeface="Times New Roman"/>
                <a:sym typeface="Times New Roman"/>
              </a:rPr>
              <a:t>PTSD Checklist for DSM-5 </a:t>
            </a:r>
            <a:r>
              <a:rPr lang="en-US" sz="3200" dirty="0">
                <a:latin typeface="Times New Roman" panose="02020603050405020304" pitchFamily="18" charset="0"/>
                <a:cs typeface="Times New Roman" panose="02020603050405020304" pitchFamily="18" charset="0"/>
                <a:sym typeface="Times New Roman"/>
              </a:rPr>
              <a:t>(PCL-5; </a:t>
            </a:r>
            <a:r>
              <a:rPr lang="el-GR" sz="3200" dirty="0">
                <a:latin typeface="Times New Roman" panose="02020603050405020304" pitchFamily="18" charset="0"/>
                <a:cs typeface="Times New Roman" panose="02020603050405020304" pitchFamily="18" charset="0"/>
                <a:sym typeface="Times New Roman"/>
              </a:rPr>
              <a:t>α</a:t>
            </a:r>
            <a:r>
              <a:rPr lang="en-US" sz="3200" dirty="0">
                <a:latin typeface="Times New Roman" panose="02020603050405020304" pitchFamily="18" charset="0"/>
                <a:cs typeface="Times New Roman" panose="02020603050405020304" pitchFamily="18" charset="0"/>
                <a:sym typeface="Times New Roman"/>
              </a:rPr>
              <a:t> = 0.94; Blevins et al., 2015).  </a:t>
            </a:r>
            <a:endParaRPr lang="en-US" sz="3200" dirty="0">
              <a:latin typeface="Times New Roman" panose="02020603050405020304" pitchFamily="18" charset="0"/>
              <a:cs typeface="Times New Roman" panose="02020603050405020304" pitchFamily="18" charset="0"/>
            </a:endParaRPr>
          </a:p>
        </p:txBody>
      </p:sp>
      <p:sp>
        <p:nvSpPr>
          <p:cNvPr id="48" name="TextBox 47">
            <a:extLst>
              <a:ext uri="{FF2B5EF4-FFF2-40B4-BE49-F238E27FC236}">
                <a16:creationId xmlns:a16="http://schemas.microsoft.com/office/drawing/2014/main" id="{FBE44FF5-FB36-4E2F-A047-1E4A2D3671CE}"/>
              </a:ext>
            </a:extLst>
          </p:cNvPr>
          <p:cNvSpPr txBox="1"/>
          <p:nvPr/>
        </p:nvSpPr>
        <p:spPr>
          <a:xfrm>
            <a:off x="29773770" y="22939790"/>
            <a:ext cx="14058293" cy="2062103"/>
          </a:xfrm>
          <a:prstGeom prst="rect">
            <a:avLst/>
          </a:prstGeom>
          <a:noFill/>
        </p:spPr>
        <p:txBody>
          <a:bodyPr wrap="square" rtlCol="0">
            <a:spAutoFit/>
          </a:bodyPr>
          <a:lstStyle/>
          <a:p>
            <a:pPr marL="293688" indent="-293688">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Mindfulness-based intervention led to significant reductions in posttraumatic stress disorders’ symptoms, indicating that interventions targeting psychological flexibility were likely to enhance individual emotional resilience (</a:t>
            </a:r>
            <a:r>
              <a:rPr lang="en-US" sz="3200" dirty="0" err="1">
                <a:latin typeface="Times New Roman" panose="02020603050405020304" pitchFamily="18" charset="0"/>
                <a:cs typeface="Times New Roman" panose="02020603050405020304" pitchFamily="18" charset="0"/>
              </a:rPr>
              <a:t>Vujanovic</a:t>
            </a:r>
            <a:r>
              <a:rPr lang="en-US" sz="3200" dirty="0">
                <a:latin typeface="Times New Roman" panose="02020603050405020304" pitchFamily="18" charset="0"/>
                <a:cs typeface="Times New Roman" panose="02020603050405020304" pitchFamily="18" charset="0"/>
              </a:rPr>
              <a:t>, Niles, </a:t>
            </a:r>
            <a:r>
              <a:rPr lang="en-US" sz="3200" dirty="0" err="1">
                <a:latin typeface="Times New Roman" panose="02020603050405020304" pitchFamily="18" charset="0"/>
                <a:cs typeface="Times New Roman" panose="02020603050405020304" pitchFamily="18" charset="0"/>
              </a:rPr>
              <a:t>Pietrefesa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Schmertz</a:t>
            </a:r>
            <a:r>
              <a:rPr lang="en-US" sz="3200" dirty="0">
                <a:latin typeface="Times New Roman" panose="02020603050405020304" pitchFamily="18" charset="0"/>
                <a:cs typeface="Times New Roman" panose="02020603050405020304" pitchFamily="18" charset="0"/>
              </a:rPr>
              <a:t>, &amp; Potter, 2013). </a:t>
            </a:r>
          </a:p>
        </p:txBody>
      </p:sp>
      <p:sp>
        <p:nvSpPr>
          <p:cNvPr id="50" name="TextBox 49">
            <a:extLst>
              <a:ext uri="{FF2B5EF4-FFF2-40B4-BE49-F238E27FC236}">
                <a16:creationId xmlns:a16="http://schemas.microsoft.com/office/drawing/2014/main" id="{D307B55B-5358-4DF9-8ECD-9B0CA3D3F1EF}"/>
              </a:ext>
            </a:extLst>
          </p:cNvPr>
          <p:cNvSpPr txBox="1"/>
          <p:nvPr/>
        </p:nvSpPr>
        <p:spPr>
          <a:xfrm>
            <a:off x="29797230" y="27020862"/>
            <a:ext cx="14058293" cy="2062103"/>
          </a:xfrm>
          <a:prstGeom prst="rect">
            <a:avLst/>
          </a:prstGeom>
          <a:noFill/>
        </p:spPr>
        <p:txBody>
          <a:bodyPr wrap="square" rtlCol="0">
            <a:spAutoFit/>
          </a:bodyPr>
          <a:lstStyle/>
          <a:p>
            <a:pPr marL="241300" indent="-2413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construct of fantasy, an individual tendency to transpose oneself imaginatively into the feelings and actions of fictitious characters were found to be higher in women than men (Davis,1983). This difference in gender might be one of the factors which lead women to endorse higher levels of PTSD than men. </a:t>
            </a:r>
          </a:p>
        </p:txBody>
      </p:sp>
      <p:sp>
        <p:nvSpPr>
          <p:cNvPr id="14" name="TextBox 13">
            <a:extLst>
              <a:ext uri="{FF2B5EF4-FFF2-40B4-BE49-F238E27FC236}">
                <a16:creationId xmlns:a16="http://schemas.microsoft.com/office/drawing/2014/main" id="{9932FA00-1BB1-444C-A3E1-6E7953D75CC4}"/>
              </a:ext>
            </a:extLst>
          </p:cNvPr>
          <p:cNvSpPr txBox="1"/>
          <p:nvPr/>
        </p:nvSpPr>
        <p:spPr>
          <a:xfrm>
            <a:off x="30021002" y="6920321"/>
            <a:ext cx="13717122" cy="206210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Psychological flexibility was entered in the second step, which resulted in a significant increase in </a:t>
            </a:r>
            <a:r>
              <a:rPr lang="en-US" sz="3200" i="1" dirty="0">
                <a:latin typeface="Times New Roman" panose="02020603050405020304" pitchFamily="18" charset="0"/>
                <a:cs typeface="Times New Roman" panose="02020603050405020304" pitchFamily="18" charset="0"/>
              </a:rPr>
              <a:t>R²</a:t>
            </a:r>
            <a:r>
              <a:rPr lang="en-US" sz="3200" dirty="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.37, F (4, 98) = 14.38, </a:t>
            </a:r>
            <a:r>
              <a:rPr lang="en-US" sz="3200" i="1" dirty="0">
                <a:latin typeface="Times New Roman" panose="02020603050405020304" pitchFamily="18" charset="0"/>
                <a:cs typeface="Times New Roman" panose="02020603050405020304" pitchFamily="18" charset="0"/>
              </a:rPr>
              <a:t>p</a:t>
            </a:r>
            <a:r>
              <a:rPr lang="en-US" sz="3200" dirty="0">
                <a:latin typeface="Times New Roman" panose="02020603050405020304" pitchFamily="18" charset="0"/>
                <a:cs typeface="Times New Roman" panose="02020603050405020304" pitchFamily="18" charset="0"/>
              </a:rPr>
              <a:t> &lt; .001. Psychological flexibility was significantly predictive of PTSD above and beyond self-compassion after biological sex and trauma exposure had been taken into account.  </a:t>
            </a:r>
          </a:p>
        </p:txBody>
      </p:sp>
      <p:sp>
        <p:nvSpPr>
          <p:cNvPr id="49" name="Rectangle 48">
            <a:extLst>
              <a:ext uri="{FF2B5EF4-FFF2-40B4-BE49-F238E27FC236}">
                <a16:creationId xmlns:a16="http://schemas.microsoft.com/office/drawing/2014/main" id="{5333A3A6-700E-4651-8C75-0C9A12EF7579}"/>
              </a:ext>
            </a:extLst>
          </p:cNvPr>
          <p:cNvSpPr/>
          <p:nvPr/>
        </p:nvSpPr>
        <p:spPr>
          <a:xfrm>
            <a:off x="29977021" y="5778407"/>
            <a:ext cx="13854726"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chemeClr val="tx2">
                    <a:lumMod val="20000"/>
                    <a:lumOff val="80000"/>
                  </a:schemeClr>
                </a:solidFill>
                <a:latin typeface="Aharoni" panose="02010803020104030203" pitchFamily="2" charset="-79"/>
                <a:cs typeface="Aharoni" panose="02010803020104030203" pitchFamily="2" charset="-79"/>
              </a:rPr>
              <a:t>RESULTS(Psychological Flexibility)</a:t>
            </a:r>
            <a:endParaRPr lang="en-US" sz="6600" b="0" cap="none" spc="0" dirty="0">
              <a:ln w="0"/>
              <a:solidFill>
                <a:schemeClr val="tx2">
                  <a:lumMod val="20000"/>
                  <a:lumOff val="80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425218134"/>
      </p:ext>
    </p:extLst>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Mwild-B-Poster">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Mwild-B-Poster.potx</Template>
  <TotalTime>28585</TotalTime>
  <Words>1322</Words>
  <Application>Microsoft Office PowerPoint</Application>
  <PresentationFormat>Custom</PresentationFormat>
  <Paragraphs>130</Paragraphs>
  <Slides>1</Slides>
  <Notes>1</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1</vt:i4>
      </vt:variant>
    </vt:vector>
  </HeadingPairs>
  <TitlesOfParts>
    <vt:vector size="13" baseType="lpstr">
      <vt:lpstr>Aharoni</vt:lpstr>
      <vt:lpstr>Arial</vt:lpstr>
      <vt:lpstr>Calibri</vt:lpstr>
      <vt:lpstr>Times New Roman</vt:lpstr>
      <vt:lpstr>Trebuchet MS</vt:lpstr>
      <vt:lpstr>Tw Cen MT</vt:lpstr>
      <vt:lpstr>Tw Cen MT Condensed</vt:lpstr>
      <vt:lpstr>Wingdings 3</vt:lpstr>
      <vt:lpstr>Mwild-B-Poster</vt:lpstr>
      <vt:lpstr>1_Classic 3 Columns</vt:lpstr>
      <vt:lpstr>Classic - Wide Center</vt:lpstr>
      <vt:lpstr>Integral</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Rife</dc:creator>
  <dc:description>This template is the property of PosterPresentations.com. Call us if you need help with this poster template._x000d_
1-866-649-3004           _x000d_
 (c)PosterPresentations.com</dc:description>
  <cp:lastModifiedBy>R Z</cp:lastModifiedBy>
  <cp:revision>928</cp:revision>
  <dcterms:created xsi:type="dcterms:W3CDTF">2012-02-03T19:11:35Z</dcterms:created>
  <dcterms:modified xsi:type="dcterms:W3CDTF">2019-07-04T02:10:04Z</dcterms:modified>
</cp:coreProperties>
</file>